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2" r:id="rId5"/>
    <p:sldId id="263" r:id="rId6"/>
    <p:sldId id="264" r:id="rId7"/>
    <p:sldId id="265" r:id="rId8"/>
    <p:sldId id="267" r:id="rId9"/>
    <p:sldId id="266" r:id="rId10"/>
    <p:sldId id="270" r:id="rId11"/>
    <p:sldId id="269" r:id="rId12"/>
    <p:sldId id="273" r:id="rId13"/>
    <p:sldId id="281" r:id="rId14"/>
    <p:sldId id="275" r:id="rId15"/>
    <p:sldId id="276" r:id="rId16"/>
    <p:sldId id="277" r:id="rId17"/>
    <p:sldId id="278" r:id="rId18"/>
    <p:sldId id="279" r:id="rId19"/>
    <p:sldId id="280" r:id="rId20"/>
    <p:sldId id="283" r:id="rId21"/>
    <p:sldId id="282" r:id="rId22"/>
    <p:sldId id="288" r:id="rId23"/>
    <p:sldId id="289" r:id="rId24"/>
    <p:sldId id="284" r:id="rId25"/>
    <p:sldId id="285" r:id="rId26"/>
    <p:sldId id="286" r:id="rId27"/>
    <p:sldId id="287" r:id="rId28"/>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predefinita" id="{97D099C5-DD26-4D6D-B343-5B09553E50CF}">
          <p14:sldIdLst>
            <p14:sldId id="256"/>
            <p14:sldId id="257"/>
            <p14:sldId id="261"/>
            <p14:sldId id="262"/>
            <p14:sldId id="263"/>
            <p14:sldId id="264"/>
            <p14:sldId id="265"/>
            <p14:sldId id="267"/>
            <p14:sldId id="266"/>
            <p14:sldId id="270"/>
            <p14:sldId id="269"/>
            <p14:sldId id="273"/>
            <p14:sldId id="281"/>
            <p14:sldId id="275"/>
            <p14:sldId id="276"/>
            <p14:sldId id="277"/>
            <p14:sldId id="278"/>
            <p14:sldId id="279"/>
            <p14:sldId id="280"/>
            <p14:sldId id="283"/>
            <p14:sldId id="282"/>
            <p14:sldId id="288"/>
            <p14:sldId id="289"/>
            <p14:sldId id="284"/>
            <p14:sldId id="285"/>
            <p14:sldId id="286"/>
            <p14:sldId id="2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0" autoAdjust="0"/>
    <p:restoredTop sz="94660"/>
  </p:normalViewPr>
  <p:slideViewPr>
    <p:cSldViewPr snapToGrid="0">
      <p:cViewPr>
        <p:scale>
          <a:sx n="40" d="100"/>
          <a:sy n="40" d="100"/>
        </p:scale>
        <p:origin x="1608" y="5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E66D5DB-3A6A-1572-9AB5-5D03F6DCA034}"/>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07322EB1-71E3-0BA8-833D-22CC716911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1935D109-F7E4-5F84-1583-67DAAEAE01F6}"/>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5" name="Segnaposto piè di pagina 4">
            <a:extLst>
              <a:ext uri="{FF2B5EF4-FFF2-40B4-BE49-F238E27FC236}">
                <a16:creationId xmlns:a16="http://schemas.microsoft.com/office/drawing/2014/main" id="{0A89A506-6880-17E2-E8CE-9888EE49DF9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E31B192-77AF-C9A6-CF7B-DA1ECD4140E0}"/>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2947984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DBEB236-A383-F60C-2E58-0E0213F064B0}"/>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33BE1BC-B53B-59E4-C88F-5A81EEACD474}"/>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C91695D-F319-C92C-BEDE-C10415AA1231}"/>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5" name="Segnaposto piè di pagina 4">
            <a:extLst>
              <a:ext uri="{FF2B5EF4-FFF2-40B4-BE49-F238E27FC236}">
                <a16:creationId xmlns:a16="http://schemas.microsoft.com/office/drawing/2014/main" id="{63A11DAC-3A96-7907-DC70-2F12A18E7B9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E99B9B8-7A19-9713-BAC2-16C5B48FEC47}"/>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4041679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E05A2AFB-1274-2DD8-E853-152FA1130F5A}"/>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C9090F0D-851D-6866-D24E-E518B1AC7B7A}"/>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EF0EB79-87BB-2D5D-3E44-C3B6321B8E59}"/>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5" name="Segnaposto piè di pagina 4">
            <a:extLst>
              <a:ext uri="{FF2B5EF4-FFF2-40B4-BE49-F238E27FC236}">
                <a16:creationId xmlns:a16="http://schemas.microsoft.com/office/drawing/2014/main" id="{4F8D60DA-32F0-CDB3-77A5-6E88FF7177E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A941919-98C6-9F9F-9394-281F90FFB791}"/>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3105763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C6A23F4-BEFC-89CB-B0AC-54AB38B5E844}"/>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6BDEDAF-C782-08E8-D837-B344A8C61479}"/>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1A4D2BD-3B1B-6BF5-F241-426823F87EE5}"/>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5" name="Segnaposto piè di pagina 4">
            <a:extLst>
              <a:ext uri="{FF2B5EF4-FFF2-40B4-BE49-F238E27FC236}">
                <a16:creationId xmlns:a16="http://schemas.microsoft.com/office/drawing/2014/main" id="{0B459849-DC18-69F8-C6BA-D5246FE056B1}"/>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AE68BD9-5730-44DC-9FF0-25CB28A9CC4F}"/>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3726924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31C898B-EF35-CC64-4D8A-44DA6D7C0C49}"/>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4EF29697-2744-746B-658C-218BD02198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B64BA774-1279-1B8A-7409-CD0C9DB667E8}"/>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5" name="Segnaposto piè di pagina 4">
            <a:extLst>
              <a:ext uri="{FF2B5EF4-FFF2-40B4-BE49-F238E27FC236}">
                <a16:creationId xmlns:a16="http://schemas.microsoft.com/office/drawing/2014/main" id="{132268DA-F6AC-4D07-C9A2-79ED8D299DD7}"/>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49B61B6-67C6-048F-1B79-7AD29359FD25}"/>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116201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C60415-4F71-E853-5E34-9463C8FCB4D6}"/>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A7F1DDB7-F04A-CD01-D58D-C4F65E92F7FB}"/>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7C074E64-7918-E4C3-DE09-17C490F904AA}"/>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C8790ABF-3AFB-B9C1-A691-B7D7A1926BBF}"/>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6" name="Segnaposto piè di pagina 5">
            <a:extLst>
              <a:ext uri="{FF2B5EF4-FFF2-40B4-BE49-F238E27FC236}">
                <a16:creationId xmlns:a16="http://schemas.microsoft.com/office/drawing/2014/main" id="{71478FF9-C721-5817-D6EE-D270352CEE05}"/>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DE4580B-8142-1020-8816-D0727513747F}"/>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2918879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8C4ED7D-7A72-D1B9-631C-038ADE6255AC}"/>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EFCAC00-774F-82D9-4AB4-2DB463F082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69F735F1-2B18-02A1-5FA6-3C5CFE24CF76}"/>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A78C11AC-FA1F-D925-1B86-D5B3E5182F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742EB2E5-3A08-7C1F-B06F-155451E12F7C}"/>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852676DC-9B69-40F3-0BB3-4D4CC714893E}"/>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8" name="Segnaposto piè di pagina 7">
            <a:extLst>
              <a:ext uri="{FF2B5EF4-FFF2-40B4-BE49-F238E27FC236}">
                <a16:creationId xmlns:a16="http://schemas.microsoft.com/office/drawing/2014/main" id="{B9ECC39B-42AE-A17E-DA02-F5227E635212}"/>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30DDA64D-41C6-E13A-8CE6-51F9E2C71D88}"/>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2025954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17780C2-B32B-9050-C6FD-868AC0C98073}"/>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978FAA0B-694B-C187-E701-512D572F5830}"/>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4" name="Segnaposto piè di pagina 3">
            <a:extLst>
              <a:ext uri="{FF2B5EF4-FFF2-40B4-BE49-F238E27FC236}">
                <a16:creationId xmlns:a16="http://schemas.microsoft.com/office/drawing/2014/main" id="{BE048285-ABD4-3460-E6C4-938D5C8F0532}"/>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76F66113-BB0B-691A-B04B-BD30347DD4A2}"/>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4011966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5EF3CC2C-482C-EE59-9E3C-BCEA2AFD1B75}"/>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3" name="Segnaposto piè di pagina 2">
            <a:extLst>
              <a:ext uri="{FF2B5EF4-FFF2-40B4-BE49-F238E27FC236}">
                <a16:creationId xmlns:a16="http://schemas.microsoft.com/office/drawing/2014/main" id="{FC70EAE0-B653-5987-3B36-C1F1162681AF}"/>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047362ED-9B7D-EAA1-0817-566DF0B2464A}"/>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627465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6BCE04F-1F49-59E7-F2C8-83D535F5235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03EB97CB-80AC-D5ED-6A2A-F40C4638D0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C24151B-A3F0-9443-1A4A-11A5A28F63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C12C058-9637-1F56-682A-6EA2DE36C287}"/>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6" name="Segnaposto piè di pagina 5">
            <a:extLst>
              <a:ext uri="{FF2B5EF4-FFF2-40B4-BE49-F238E27FC236}">
                <a16:creationId xmlns:a16="http://schemas.microsoft.com/office/drawing/2014/main" id="{7E17CA60-B86A-2388-7F69-43F8A2E51D96}"/>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24D869BD-8C5D-72F9-8190-976C49A4AC14}"/>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58671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F65BC1D-67A0-2AF8-5493-FC0AF2E2CE0D}"/>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A0FFC0AB-1A61-7C69-A9D8-AC28303391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9950F24B-0EB1-B7A2-412B-1FCB233259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5F272108-25F4-62FB-928F-78E3C3DDE181}"/>
              </a:ext>
            </a:extLst>
          </p:cNvPr>
          <p:cNvSpPr>
            <a:spLocks noGrp="1"/>
          </p:cNvSpPr>
          <p:nvPr>
            <p:ph type="dt" sz="half" idx="10"/>
          </p:nvPr>
        </p:nvSpPr>
        <p:spPr/>
        <p:txBody>
          <a:bodyPr/>
          <a:lstStyle/>
          <a:p>
            <a:fld id="{A327A028-43DD-4A6F-8C30-5A947D66AE7A}" type="datetimeFigureOut">
              <a:rPr lang="it-IT" smtClean="0"/>
              <a:t>01/12/2022</a:t>
            </a:fld>
            <a:endParaRPr lang="it-IT"/>
          </a:p>
        </p:txBody>
      </p:sp>
      <p:sp>
        <p:nvSpPr>
          <p:cNvPr id="6" name="Segnaposto piè di pagina 5">
            <a:extLst>
              <a:ext uri="{FF2B5EF4-FFF2-40B4-BE49-F238E27FC236}">
                <a16:creationId xmlns:a16="http://schemas.microsoft.com/office/drawing/2014/main" id="{83D9B167-F20F-6743-6C77-F50FE4E90DA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456CAE3F-039E-39B1-9705-BC419F38493E}"/>
              </a:ext>
            </a:extLst>
          </p:cNvPr>
          <p:cNvSpPr>
            <a:spLocks noGrp="1"/>
          </p:cNvSpPr>
          <p:nvPr>
            <p:ph type="sldNum" sz="quarter" idx="12"/>
          </p:nvPr>
        </p:nvSpPr>
        <p:spPr/>
        <p:txBody>
          <a:bodyPr/>
          <a:lstStyle/>
          <a:p>
            <a:fld id="{10129A31-05DD-4F83-9341-B64A224049C6}" type="slidenum">
              <a:rPr lang="it-IT" smtClean="0"/>
              <a:t>‹N›</a:t>
            </a:fld>
            <a:endParaRPr lang="it-IT"/>
          </a:p>
        </p:txBody>
      </p:sp>
    </p:spTree>
    <p:extLst>
      <p:ext uri="{BB962C8B-B14F-4D97-AF65-F5344CB8AC3E}">
        <p14:creationId xmlns:p14="http://schemas.microsoft.com/office/powerpoint/2010/main" val="387517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FD4D0074-E912-80CD-912A-A9D3A559B9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B802C7D-69DF-FBAB-B7EE-1934E8AA45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0C778F3-8F5E-95F6-5FD0-68EE67B6EC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27A028-43DD-4A6F-8C30-5A947D66AE7A}" type="datetimeFigureOut">
              <a:rPr lang="it-IT" smtClean="0"/>
              <a:t>01/12/2022</a:t>
            </a:fld>
            <a:endParaRPr lang="it-IT"/>
          </a:p>
        </p:txBody>
      </p:sp>
      <p:sp>
        <p:nvSpPr>
          <p:cNvPr id="5" name="Segnaposto piè di pagina 4">
            <a:extLst>
              <a:ext uri="{FF2B5EF4-FFF2-40B4-BE49-F238E27FC236}">
                <a16:creationId xmlns:a16="http://schemas.microsoft.com/office/drawing/2014/main" id="{758BF0BB-3BE6-1766-102C-42B30A0357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6AD577F1-D077-8DEC-D341-AD4A81FC0C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129A31-05DD-4F83-9341-B64A224049C6}" type="slidenum">
              <a:rPr lang="it-IT" smtClean="0"/>
              <a:t>‹N›</a:t>
            </a:fld>
            <a:endParaRPr lang="it-IT"/>
          </a:p>
        </p:txBody>
      </p:sp>
    </p:spTree>
    <p:extLst>
      <p:ext uri="{BB962C8B-B14F-4D97-AF65-F5344CB8AC3E}">
        <p14:creationId xmlns:p14="http://schemas.microsoft.com/office/powerpoint/2010/main" val="1739992494"/>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86796D7-12D6-89F8-0549-0E74BB9FC74B}"/>
              </a:ext>
            </a:extLst>
          </p:cNvPr>
          <p:cNvSpPr>
            <a:spLocks noGrp="1"/>
          </p:cNvSpPr>
          <p:nvPr>
            <p:ph type="ctrTitle"/>
          </p:nvPr>
        </p:nvSpPr>
        <p:spPr/>
        <p:txBody>
          <a:bodyPr>
            <a:normAutofit fontScale="90000"/>
          </a:bodyPr>
          <a:lstStyle/>
          <a:p>
            <a:br>
              <a:rPr lang="it-IT" dirty="0"/>
            </a:br>
            <a:br>
              <a:rPr lang="it-IT" dirty="0"/>
            </a:br>
            <a:r>
              <a:rPr lang="it-IT" dirty="0"/>
              <a:t>Disuguaglianze nella crescita</a:t>
            </a:r>
            <a:br>
              <a:rPr lang="it-IT" dirty="0"/>
            </a:br>
            <a:endParaRPr lang="it-IT" dirty="0"/>
          </a:p>
        </p:txBody>
      </p:sp>
      <p:sp>
        <p:nvSpPr>
          <p:cNvPr id="3" name="Sottotitolo 2">
            <a:extLst>
              <a:ext uri="{FF2B5EF4-FFF2-40B4-BE49-F238E27FC236}">
                <a16:creationId xmlns:a16="http://schemas.microsoft.com/office/drawing/2014/main" id="{C4FB7843-1E72-2040-3FD5-F5E3E8C34127}"/>
              </a:ext>
            </a:extLst>
          </p:cNvPr>
          <p:cNvSpPr>
            <a:spLocks noGrp="1"/>
          </p:cNvSpPr>
          <p:nvPr>
            <p:ph type="subTitle" idx="1"/>
          </p:nvPr>
        </p:nvSpPr>
        <p:spPr/>
        <p:txBody>
          <a:bodyPr/>
          <a:lstStyle/>
          <a:p>
            <a:r>
              <a:rPr lang="it-IT" dirty="0"/>
              <a:t>Finanza Istituzioni e sviluppo 2022/2023</a:t>
            </a:r>
          </a:p>
          <a:p>
            <a:r>
              <a:rPr lang="it-IT" dirty="0"/>
              <a:t>Montesi Riccardo e </a:t>
            </a:r>
            <a:r>
              <a:rPr lang="it-IT" dirty="0" err="1"/>
              <a:t>Mototolea</a:t>
            </a:r>
            <a:r>
              <a:rPr lang="it-IT" dirty="0"/>
              <a:t> Daniel Emilian</a:t>
            </a:r>
          </a:p>
        </p:txBody>
      </p:sp>
    </p:spTree>
    <p:extLst>
      <p:ext uri="{BB962C8B-B14F-4D97-AF65-F5344CB8AC3E}">
        <p14:creationId xmlns:p14="http://schemas.microsoft.com/office/powerpoint/2010/main" val="1566801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1A64151-CB43-1ABB-7C99-CD244AEB0535}"/>
              </a:ext>
            </a:extLst>
          </p:cNvPr>
          <p:cNvSpPr>
            <a:spLocks noGrp="1"/>
          </p:cNvSpPr>
          <p:nvPr>
            <p:ph type="title"/>
          </p:nvPr>
        </p:nvSpPr>
        <p:spPr>
          <a:xfrm>
            <a:off x="231415" y="944541"/>
            <a:ext cx="10515600" cy="763284"/>
          </a:xfrm>
        </p:spPr>
        <p:txBody>
          <a:bodyPr>
            <a:normAutofit/>
          </a:bodyPr>
          <a:lstStyle/>
          <a:p>
            <a:r>
              <a:rPr lang="it-IT" sz="2800" u="sng" dirty="0"/>
              <a:t>Modello K-</a:t>
            </a:r>
            <a:r>
              <a:rPr lang="it-IT" sz="2800" u="sng" dirty="0" err="1"/>
              <a:t>means</a:t>
            </a:r>
            <a:r>
              <a:rPr lang="it-IT" sz="2800" u="sng" dirty="0"/>
              <a:t> (non gerarchico)</a:t>
            </a:r>
          </a:p>
        </p:txBody>
      </p:sp>
      <p:pic>
        <p:nvPicPr>
          <p:cNvPr id="7" name="Segnaposto contenuto 6">
            <a:extLst>
              <a:ext uri="{FF2B5EF4-FFF2-40B4-BE49-F238E27FC236}">
                <a16:creationId xmlns:a16="http://schemas.microsoft.com/office/drawing/2014/main" id="{0EBE8BD3-5130-76FD-0A4A-3964B43F9962}"/>
              </a:ext>
            </a:extLst>
          </p:cNvPr>
          <p:cNvPicPr>
            <a:picLocks noGrp="1" noChangeAspect="1"/>
          </p:cNvPicPr>
          <p:nvPr>
            <p:ph idx="1"/>
          </p:nvPr>
        </p:nvPicPr>
        <p:blipFill rotWithShape="1">
          <a:blip r:embed="rId2"/>
          <a:srcRect t="7905" r="33591"/>
          <a:stretch/>
        </p:blipFill>
        <p:spPr>
          <a:xfrm>
            <a:off x="715759" y="1707825"/>
            <a:ext cx="4649822" cy="4715414"/>
          </a:xfrm>
          <a:prstGeom prst="rect">
            <a:avLst/>
          </a:prstGeom>
        </p:spPr>
      </p:pic>
      <p:sp>
        <p:nvSpPr>
          <p:cNvPr id="8" name="CasellaDiTesto 7">
            <a:extLst>
              <a:ext uri="{FF2B5EF4-FFF2-40B4-BE49-F238E27FC236}">
                <a16:creationId xmlns:a16="http://schemas.microsoft.com/office/drawing/2014/main" id="{2C710B93-B6F2-3972-94AC-82C7B720E138}"/>
              </a:ext>
            </a:extLst>
          </p:cNvPr>
          <p:cNvSpPr txBox="1"/>
          <p:nvPr/>
        </p:nvSpPr>
        <p:spPr>
          <a:xfrm rot="10800000" flipV="1">
            <a:off x="7100759" y="1988040"/>
            <a:ext cx="4649822" cy="4154984"/>
          </a:xfrm>
          <a:prstGeom prst="rect">
            <a:avLst/>
          </a:prstGeom>
          <a:noFill/>
        </p:spPr>
        <p:txBody>
          <a:bodyPr wrap="square" rtlCol="0">
            <a:spAutoFit/>
          </a:bodyPr>
          <a:lstStyle/>
          <a:p>
            <a:pPr marL="342900" indent="-342900">
              <a:buFont typeface="Arial" panose="020B0604020202020204" pitchFamily="34" charset="0"/>
              <a:buChar char="•"/>
            </a:pPr>
            <a:r>
              <a:rPr lang="it-IT" sz="2400" dirty="0"/>
              <a:t>E’ importante notare come il gruppo dei Paesi più ricchi si riduce a 5, </a:t>
            </a:r>
            <a:r>
              <a:rPr lang="it-IT" sz="2400" dirty="0" err="1"/>
              <a:t>perchè</a:t>
            </a:r>
            <a:r>
              <a:rPr lang="it-IT" sz="2400" dirty="0"/>
              <a:t> chi si trova al limite tra i due gruppi con GDP per capita più grande vengono inseriti nel secondo gruppo che per il resto rimane invariato.</a:t>
            </a:r>
          </a:p>
          <a:p>
            <a:pPr marL="342900" indent="-342900">
              <a:buFont typeface="Arial" panose="020B0604020202020204" pitchFamily="34" charset="0"/>
              <a:buChar char="•"/>
            </a:pPr>
            <a:r>
              <a:rPr lang="it-IT" sz="2400" dirty="0"/>
              <a:t>Allo stesso modo a quota 0.2 del GDP per capita/USA assistiamo al passaggio di quattro paesi verso il gruppo dei più poveri</a:t>
            </a:r>
          </a:p>
        </p:txBody>
      </p:sp>
      <p:sp>
        <p:nvSpPr>
          <p:cNvPr id="10" name="CasellaDiTesto 9">
            <a:extLst>
              <a:ext uri="{FF2B5EF4-FFF2-40B4-BE49-F238E27FC236}">
                <a16:creationId xmlns:a16="http://schemas.microsoft.com/office/drawing/2014/main" id="{1CF92297-EEA5-B3AF-4F77-8D7BDD408649}"/>
              </a:ext>
            </a:extLst>
          </p:cNvPr>
          <p:cNvSpPr txBox="1"/>
          <p:nvPr/>
        </p:nvSpPr>
        <p:spPr>
          <a:xfrm>
            <a:off x="231414" y="239734"/>
            <a:ext cx="8046311"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800" b="0" i="1" u="none" strike="noStrike" kern="1200" cap="none" spc="0" normalizeH="0" baseline="0" noProof="0" dirty="0">
                <a:ln>
                  <a:noFill/>
                </a:ln>
                <a:solidFill>
                  <a:prstClr val="white"/>
                </a:solidFill>
                <a:effectLst/>
                <a:uLnTx/>
                <a:uFillTx/>
                <a:latin typeface="Calibri" panose="020F0502020204030204"/>
                <a:ea typeface="+mn-ea"/>
                <a:cs typeface="+mn-cs"/>
              </a:rPr>
              <a:t>(2. Modelli di Clustering (raggruppamento): modello gerarchico e modello K-</a:t>
            </a:r>
            <a:r>
              <a:rPr kumimoji="0" lang="it-IT" sz="1800" b="0" i="1" u="none" strike="noStrike" kern="1200" cap="none" spc="0" normalizeH="0" baseline="0" noProof="0" dirty="0" err="1">
                <a:ln>
                  <a:noFill/>
                </a:ln>
                <a:solidFill>
                  <a:prstClr val="white"/>
                </a:solidFill>
                <a:effectLst/>
                <a:uLnTx/>
                <a:uFillTx/>
                <a:latin typeface="Calibri" panose="020F0502020204030204"/>
                <a:ea typeface="+mn-ea"/>
                <a:cs typeface="+mn-cs"/>
              </a:rPr>
              <a:t>means</a:t>
            </a:r>
            <a: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t>)</a:t>
            </a:r>
          </a:p>
        </p:txBody>
      </p:sp>
    </p:spTree>
    <p:extLst>
      <p:ext uri="{BB962C8B-B14F-4D97-AF65-F5344CB8AC3E}">
        <p14:creationId xmlns:p14="http://schemas.microsoft.com/office/powerpoint/2010/main" val="1451514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egnaposto contenuto 3">
            <a:extLst>
              <a:ext uri="{FF2B5EF4-FFF2-40B4-BE49-F238E27FC236}">
                <a16:creationId xmlns:a16="http://schemas.microsoft.com/office/drawing/2014/main" id="{377AD3F3-0B5B-2347-F15B-E3E4242A5F3E}"/>
              </a:ext>
            </a:extLst>
          </p:cNvPr>
          <p:cNvPicPr>
            <a:picLocks noGrp="1" noChangeAspect="1"/>
          </p:cNvPicPr>
          <p:nvPr>
            <p:ph idx="1"/>
          </p:nvPr>
        </p:nvPicPr>
        <p:blipFill rotWithShape="1">
          <a:blip r:embed="rId2"/>
          <a:srcRect t="5006" r="30134" b="-829"/>
          <a:stretch/>
        </p:blipFill>
        <p:spPr>
          <a:xfrm>
            <a:off x="0" y="999256"/>
            <a:ext cx="5213684" cy="5858743"/>
          </a:xfrm>
          <a:prstGeom prst="rect">
            <a:avLst/>
          </a:prstGeom>
        </p:spPr>
      </p:pic>
      <p:sp>
        <p:nvSpPr>
          <p:cNvPr id="6" name="CasellaDiTesto 5">
            <a:extLst>
              <a:ext uri="{FF2B5EF4-FFF2-40B4-BE49-F238E27FC236}">
                <a16:creationId xmlns:a16="http://schemas.microsoft.com/office/drawing/2014/main" id="{652F436A-DAC9-BC79-9B3C-80DA817EAC66}"/>
              </a:ext>
            </a:extLst>
          </p:cNvPr>
          <p:cNvSpPr txBox="1"/>
          <p:nvPr/>
        </p:nvSpPr>
        <p:spPr>
          <a:xfrm>
            <a:off x="5702968" y="1595021"/>
            <a:ext cx="6096000" cy="5262979"/>
          </a:xfrm>
          <a:prstGeom prst="rect">
            <a:avLst/>
          </a:prstGeom>
          <a:noFill/>
        </p:spPr>
        <p:txBody>
          <a:bodyPr wrap="square">
            <a:spAutoFit/>
          </a:bodyPr>
          <a:lstStyle/>
          <a:p>
            <a:r>
              <a:rPr lang="it-IT" sz="2400" dirty="0"/>
              <a:t>Analizzando i risultati ottenuti, si verifica una relazione nel raggruppamento dei Paesi:</a:t>
            </a:r>
          </a:p>
          <a:p>
            <a:r>
              <a:rPr lang="it-IT" sz="2400" dirty="0"/>
              <a:t>- Mano a mano che scendiamo sull’asse delle ascisse  da x=y=0.05 la distanza euclidea assegna maggior rilevanza al tasso di crescita rispetto al GDP per capita normalizzato per gli usa, viceversa da quel punto in poi si incrementa la rilevanza del GDP rispetto al tasso di crescita </a:t>
            </a:r>
          </a:p>
          <a:p>
            <a:r>
              <a:rPr lang="it-IT" sz="2400" dirty="0"/>
              <a:t>- Nel modello K-</a:t>
            </a:r>
            <a:r>
              <a:rPr lang="it-IT" sz="2400" dirty="0" err="1"/>
              <a:t>means</a:t>
            </a:r>
            <a:r>
              <a:rPr lang="it-IT" sz="2400" dirty="0"/>
              <a:t> la relazione appena espressa comporta la creazione di due gruppi aggiuntivi se viene considerato solo il gruppo dei Paesi più poveri ( cioè dove questa è verificata)</a:t>
            </a:r>
          </a:p>
        </p:txBody>
      </p:sp>
      <p:sp>
        <p:nvSpPr>
          <p:cNvPr id="8" name="CasellaDiTesto 7">
            <a:extLst>
              <a:ext uri="{FF2B5EF4-FFF2-40B4-BE49-F238E27FC236}">
                <a16:creationId xmlns:a16="http://schemas.microsoft.com/office/drawing/2014/main" id="{0E5527EE-5F4A-8E51-7D41-2EA841FE2E86}"/>
              </a:ext>
            </a:extLst>
          </p:cNvPr>
          <p:cNvSpPr txBox="1"/>
          <p:nvPr/>
        </p:nvSpPr>
        <p:spPr>
          <a:xfrm>
            <a:off x="5831306" y="737646"/>
            <a:ext cx="6689558" cy="523220"/>
          </a:xfrm>
          <a:prstGeom prst="rect">
            <a:avLst/>
          </a:prstGeom>
          <a:noFill/>
        </p:spPr>
        <p:txBody>
          <a:bodyPr wrap="square">
            <a:spAutoFit/>
          </a:bodyPr>
          <a:lstStyle/>
          <a:p>
            <a:r>
              <a:rPr lang="it-IT" sz="2800" u="sng" dirty="0"/>
              <a:t>Alcune precisazioni sui due modelli</a:t>
            </a:r>
          </a:p>
        </p:txBody>
      </p:sp>
      <p:sp>
        <p:nvSpPr>
          <p:cNvPr id="10" name="CasellaDiTesto 9">
            <a:extLst>
              <a:ext uri="{FF2B5EF4-FFF2-40B4-BE49-F238E27FC236}">
                <a16:creationId xmlns:a16="http://schemas.microsoft.com/office/drawing/2014/main" id="{D14167A3-B9ED-9CB7-0103-5E4BCB36D1AA}"/>
              </a:ext>
            </a:extLst>
          </p:cNvPr>
          <p:cNvSpPr txBox="1"/>
          <p:nvPr/>
        </p:nvSpPr>
        <p:spPr>
          <a:xfrm>
            <a:off x="276725" y="91315"/>
            <a:ext cx="8049127"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800" b="0" i="1" u="none" strike="noStrike" kern="1200" cap="none" spc="0" normalizeH="0" baseline="0" noProof="0" dirty="0">
                <a:ln>
                  <a:noFill/>
                </a:ln>
                <a:solidFill>
                  <a:prstClr val="white"/>
                </a:solidFill>
                <a:effectLst/>
                <a:uLnTx/>
                <a:uFillTx/>
                <a:latin typeface="Calibri" panose="020F0502020204030204"/>
                <a:ea typeface="+mn-ea"/>
                <a:cs typeface="+mn-cs"/>
              </a:rPr>
              <a:t>(2. Modelli di Clustering (raggruppamento): modello gerarchico e modello K-</a:t>
            </a:r>
            <a:r>
              <a:rPr kumimoji="0" lang="it-IT" sz="1800" b="0" i="1" u="none" strike="noStrike" kern="1200" cap="none" spc="0" normalizeH="0" baseline="0" noProof="0" dirty="0" err="1">
                <a:ln>
                  <a:noFill/>
                </a:ln>
                <a:solidFill>
                  <a:prstClr val="white"/>
                </a:solidFill>
                <a:effectLst/>
                <a:uLnTx/>
                <a:uFillTx/>
                <a:latin typeface="Calibri" panose="020F0502020204030204"/>
                <a:ea typeface="+mn-ea"/>
                <a:cs typeface="+mn-cs"/>
              </a:rPr>
              <a:t>means</a:t>
            </a:r>
            <a: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t>)</a:t>
            </a:r>
          </a:p>
        </p:txBody>
      </p:sp>
    </p:spTree>
    <p:extLst>
      <p:ext uri="{BB962C8B-B14F-4D97-AF65-F5344CB8AC3E}">
        <p14:creationId xmlns:p14="http://schemas.microsoft.com/office/powerpoint/2010/main" val="2888864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66FFB4E3-781B-0226-C939-D0B3AAF60BC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7112" t="1323" r="9034" b="-1323"/>
          <a:stretch/>
        </p:blipFill>
        <p:spPr>
          <a:xfrm>
            <a:off x="-16041" y="1401846"/>
            <a:ext cx="5951621" cy="5240908"/>
          </a:xfrm>
        </p:spPr>
      </p:pic>
      <p:sp>
        <p:nvSpPr>
          <p:cNvPr id="7" name="CasellaDiTesto 6">
            <a:extLst>
              <a:ext uri="{FF2B5EF4-FFF2-40B4-BE49-F238E27FC236}">
                <a16:creationId xmlns:a16="http://schemas.microsoft.com/office/drawing/2014/main" id="{7D3145D3-13D5-7D6B-7735-E646E58CC745}"/>
              </a:ext>
            </a:extLst>
          </p:cNvPr>
          <p:cNvSpPr txBox="1"/>
          <p:nvPr/>
        </p:nvSpPr>
        <p:spPr>
          <a:xfrm>
            <a:off x="6096000" y="1845127"/>
            <a:ext cx="6099242" cy="3785652"/>
          </a:xfrm>
          <a:prstGeom prst="rect">
            <a:avLst/>
          </a:prstGeom>
          <a:noFill/>
        </p:spPr>
        <p:txBody>
          <a:bodyPr wrap="square">
            <a:spAutoFit/>
          </a:bodyPr>
          <a:lstStyle/>
          <a:p>
            <a:r>
              <a:rPr lang="it-IT" sz="2400" dirty="0"/>
              <a:t>Data questa relazione abbiamo deciso poi di standardizzare le variabili al fine di assegnare lo stesso peso ad entrambe nella realizzazione dei gruppi, ottenendo l’individuazione di 5 gruppi.</a:t>
            </a:r>
          </a:p>
          <a:p>
            <a:r>
              <a:rPr lang="it-IT" sz="2400" dirty="0"/>
              <a:t>Questi ultimi si differenziano o per GDP per capita o tassi di crescita sopra la media/sotto la media.</a:t>
            </a:r>
          </a:p>
          <a:p>
            <a:r>
              <a:rPr lang="it-IT" sz="2400" dirty="0"/>
              <a:t>Si nota come in questo caso modello gerarchico e modello K-</a:t>
            </a:r>
            <a:r>
              <a:rPr lang="it-IT" sz="2400" dirty="0" err="1"/>
              <a:t>means</a:t>
            </a:r>
            <a:r>
              <a:rPr lang="it-IT" sz="2400" dirty="0"/>
              <a:t> coincidono, quindi c’è la robustezza del clustering.</a:t>
            </a:r>
          </a:p>
        </p:txBody>
      </p:sp>
      <p:sp>
        <p:nvSpPr>
          <p:cNvPr id="9" name="CasellaDiTesto 8">
            <a:extLst>
              <a:ext uri="{FF2B5EF4-FFF2-40B4-BE49-F238E27FC236}">
                <a16:creationId xmlns:a16="http://schemas.microsoft.com/office/drawing/2014/main" id="{D06C1BC8-0567-B7E2-7A13-46A9E4027B61}"/>
              </a:ext>
            </a:extLst>
          </p:cNvPr>
          <p:cNvSpPr txBox="1"/>
          <p:nvPr/>
        </p:nvSpPr>
        <p:spPr>
          <a:xfrm>
            <a:off x="0" y="755515"/>
            <a:ext cx="11400817" cy="523220"/>
          </a:xfrm>
          <a:prstGeom prst="rect">
            <a:avLst/>
          </a:prstGeom>
          <a:noFill/>
        </p:spPr>
        <p:txBody>
          <a:bodyPr wrap="square" rtlCol="0">
            <a:spAutoFit/>
          </a:bodyPr>
          <a:lstStyle/>
          <a:p>
            <a:r>
              <a:rPr lang="it-IT" sz="2800" u="sng" dirty="0"/>
              <a:t>FOCUS </a:t>
            </a:r>
            <a:r>
              <a:rPr lang="it-IT" sz="2800" u="sng" dirty="0">
                <a:sym typeface="Wingdings" panose="05000000000000000000" pitchFamily="2" charset="2"/>
              </a:rPr>
              <a:t> </a:t>
            </a:r>
            <a:r>
              <a:rPr lang="it-IT" sz="2800" u="sng" dirty="0"/>
              <a:t>Clustering a variabili standardizzate</a:t>
            </a:r>
          </a:p>
        </p:txBody>
      </p:sp>
      <p:sp>
        <p:nvSpPr>
          <p:cNvPr id="10" name="CasellaDiTesto 9">
            <a:extLst>
              <a:ext uri="{FF2B5EF4-FFF2-40B4-BE49-F238E27FC236}">
                <a16:creationId xmlns:a16="http://schemas.microsoft.com/office/drawing/2014/main" id="{50A1B678-7F5B-355E-F739-06358B352496}"/>
              </a:ext>
            </a:extLst>
          </p:cNvPr>
          <p:cNvSpPr txBox="1"/>
          <p:nvPr/>
        </p:nvSpPr>
        <p:spPr>
          <a:xfrm>
            <a:off x="6256421" y="5630779"/>
            <a:ext cx="5422232" cy="830997"/>
          </a:xfrm>
          <a:prstGeom prst="rect">
            <a:avLst/>
          </a:prstGeom>
          <a:noFill/>
        </p:spPr>
        <p:txBody>
          <a:bodyPr wrap="square" rtlCol="0">
            <a:spAutoFit/>
          </a:bodyPr>
          <a:lstStyle/>
          <a:p>
            <a:r>
              <a:rPr lang="it-IT" sz="2400" dirty="0"/>
              <a:t>Media GDP per capita= 5424</a:t>
            </a:r>
          </a:p>
          <a:p>
            <a:r>
              <a:rPr lang="it-IT" sz="2400" dirty="0"/>
              <a:t>Media tasso di crescita (in media)= 3.5%</a:t>
            </a:r>
          </a:p>
        </p:txBody>
      </p:sp>
      <p:sp>
        <p:nvSpPr>
          <p:cNvPr id="12" name="CasellaDiTesto 11">
            <a:extLst>
              <a:ext uri="{FF2B5EF4-FFF2-40B4-BE49-F238E27FC236}">
                <a16:creationId xmlns:a16="http://schemas.microsoft.com/office/drawing/2014/main" id="{3D9C375B-FCE5-D9B2-834C-899468E01BE2}"/>
              </a:ext>
            </a:extLst>
          </p:cNvPr>
          <p:cNvSpPr txBox="1"/>
          <p:nvPr/>
        </p:nvSpPr>
        <p:spPr>
          <a:xfrm>
            <a:off x="32085" y="109184"/>
            <a:ext cx="800501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800" b="0" i="1" u="none" strike="noStrike" kern="1200" cap="none" spc="0" normalizeH="0" baseline="0" noProof="0" dirty="0">
                <a:ln>
                  <a:noFill/>
                </a:ln>
                <a:solidFill>
                  <a:prstClr val="white"/>
                </a:solidFill>
                <a:effectLst/>
                <a:uLnTx/>
                <a:uFillTx/>
                <a:latin typeface="Calibri" panose="020F0502020204030204"/>
                <a:ea typeface="+mn-ea"/>
                <a:cs typeface="+mn-cs"/>
              </a:rPr>
              <a:t>(2. Modelli di Clustering (raggruppamento): modello gerarchico e modello K-</a:t>
            </a:r>
            <a:r>
              <a:rPr kumimoji="0" lang="it-IT" sz="1800" b="0" i="1" u="none" strike="noStrike" kern="1200" cap="none" spc="0" normalizeH="0" baseline="0" noProof="0" dirty="0" err="1">
                <a:ln>
                  <a:noFill/>
                </a:ln>
                <a:solidFill>
                  <a:prstClr val="white"/>
                </a:solidFill>
                <a:effectLst/>
                <a:uLnTx/>
                <a:uFillTx/>
                <a:latin typeface="Calibri" panose="020F0502020204030204"/>
                <a:ea typeface="+mn-ea"/>
                <a:cs typeface="+mn-cs"/>
              </a:rPr>
              <a:t>means</a:t>
            </a:r>
            <a: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t>)</a:t>
            </a:r>
          </a:p>
        </p:txBody>
      </p:sp>
    </p:spTree>
    <p:extLst>
      <p:ext uri="{BB962C8B-B14F-4D97-AF65-F5344CB8AC3E}">
        <p14:creationId xmlns:p14="http://schemas.microsoft.com/office/powerpoint/2010/main" val="3198490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D0B3975-3644-B670-5861-09572443A85C}"/>
              </a:ext>
            </a:extLst>
          </p:cNvPr>
          <p:cNvSpPr>
            <a:spLocks noGrp="1"/>
          </p:cNvSpPr>
          <p:nvPr>
            <p:ph type="title"/>
          </p:nvPr>
        </p:nvSpPr>
        <p:spPr>
          <a:xfrm>
            <a:off x="212558" y="248071"/>
            <a:ext cx="10515600" cy="620433"/>
          </a:xfrm>
        </p:spPr>
        <p:txBody>
          <a:bodyPr>
            <a:normAutofit fontScale="90000"/>
          </a:bodyPr>
          <a:lstStyle/>
          <a:p>
            <a:pPr marL="0" marR="0" lvl="0" indent="0" defTabSz="914400" rtl="0" eaLnBrk="1" fontAlgn="auto" latinLnBrk="0" hangingPunct="1">
              <a:lnSpc>
                <a:spcPct val="100000"/>
              </a:lnSpc>
              <a:spcBef>
                <a:spcPts val="0"/>
              </a:spcBef>
              <a:spcAft>
                <a:spcPts val="0"/>
              </a:spcAft>
              <a:tabLst/>
              <a:defRPr/>
            </a:pPr>
            <a:r>
              <a:rPr kumimoji="0" lang="it-IT" sz="1800" b="0" i="1" u="none" strike="noStrike" kern="1200" cap="none" spc="0" normalizeH="0" baseline="0" noProof="0" dirty="0">
                <a:ln>
                  <a:noFill/>
                </a:ln>
                <a:solidFill>
                  <a:prstClr val="white"/>
                </a:solidFill>
                <a:effectLst/>
                <a:uLnTx/>
                <a:uFillTx/>
                <a:latin typeface="Calibri" panose="020F0502020204030204"/>
                <a:ea typeface="+mn-ea"/>
                <a:cs typeface="+mn-cs"/>
              </a:rPr>
              <a:t>(2. Modelli di Clustering (raggruppamento): modello gerarchico e modello K-</a:t>
            </a:r>
            <a:r>
              <a:rPr kumimoji="0" lang="it-IT" sz="1800" b="0" i="1" u="none" strike="noStrike" kern="1200" cap="none" spc="0" normalizeH="0" baseline="0" noProof="0" dirty="0" err="1">
                <a:ln>
                  <a:noFill/>
                </a:ln>
                <a:solidFill>
                  <a:prstClr val="white"/>
                </a:solidFill>
                <a:effectLst/>
                <a:uLnTx/>
                <a:uFillTx/>
                <a:latin typeface="Calibri" panose="020F0502020204030204"/>
                <a:ea typeface="+mn-ea"/>
                <a:cs typeface="+mn-cs"/>
              </a:rPr>
              <a:t>means</a:t>
            </a:r>
            <a: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t>)</a:t>
            </a:r>
            <a:b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br>
            <a:endParaRPr lang="it-IT" sz="3000" dirty="0"/>
          </a:p>
        </p:txBody>
      </p:sp>
      <p:sp>
        <p:nvSpPr>
          <p:cNvPr id="3" name="Segnaposto contenuto 2">
            <a:extLst>
              <a:ext uri="{FF2B5EF4-FFF2-40B4-BE49-F238E27FC236}">
                <a16:creationId xmlns:a16="http://schemas.microsoft.com/office/drawing/2014/main" id="{49012047-9E66-C3BC-C27E-8D03C698F8CD}"/>
              </a:ext>
            </a:extLst>
          </p:cNvPr>
          <p:cNvSpPr>
            <a:spLocks noGrp="1"/>
          </p:cNvSpPr>
          <p:nvPr>
            <p:ph idx="1"/>
          </p:nvPr>
        </p:nvSpPr>
        <p:spPr>
          <a:xfrm>
            <a:off x="838200" y="1614118"/>
            <a:ext cx="10515600" cy="3629764"/>
          </a:xfrm>
        </p:spPr>
        <p:txBody>
          <a:bodyPr>
            <a:normAutofit fontScale="92500" lnSpcReduction="10000"/>
          </a:bodyPr>
          <a:lstStyle/>
          <a:p>
            <a:pPr marL="0" indent="0">
              <a:buNone/>
            </a:pPr>
            <a:r>
              <a:rPr lang="it-IT" u="sng" dirty="0"/>
              <a:t>Correlazioni tra le due variabili nei gruppi (modello standardizzato):</a:t>
            </a:r>
          </a:p>
          <a:p>
            <a:pPr marL="0" indent="0">
              <a:buNone/>
            </a:pPr>
            <a:endParaRPr lang="it-IT" u="sng" dirty="0"/>
          </a:p>
          <a:p>
            <a:r>
              <a:rPr lang="it-IT" sz="2400" dirty="0"/>
              <a:t>G1</a:t>
            </a:r>
            <a:r>
              <a:rPr lang="it-IT" sz="2400" dirty="0">
                <a:sym typeface="Wingdings" panose="05000000000000000000" pitchFamily="2" charset="2"/>
              </a:rPr>
              <a:t> gruppo blu, non c’è correlazione lineare tra le 2 variabili. Paesi con GDP per capita sotto la media e tassi di crescita intorno alla media</a:t>
            </a:r>
          </a:p>
          <a:p>
            <a:r>
              <a:rPr lang="it-IT" sz="2400" dirty="0">
                <a:sym typeface="Wingdings" panose="05000000000000000000" pitchFamily="2" charset="2"/>
              </a:rPr>
              <a:t>G2 gruppo arancioni, correlazione positiva tra le variabili. Paesi con GDP per capita intorno alla media e tassi di crescita sotto la media</a:t>
            </a:r>
          </a:p>
          <a:p>
            <a:r>
              <a:rPr lang="it-IT" sz="2400" dirty="0">
                <a:sym typeface="Wingdings" panose="05000000000000000000" pitchFamily="2" charset="2"/>
              </a:rPr>
              <a:t>G3 gruppo verdi, non c’è correlazione lineare. Paesi con GDP per capita molto sopra alla media ma con tassi di crescita sotto la media: </a:t>
            </a:r>
          </a:p>
          <a:p>
            <a:r>
              <a:rPr lang="it-IT" sz="2400" dirty="0">
                <a:sym typeface="Wingdings" panose="05000000000000000000" pitchFamily="2" charset="2"/>
              </a:rPr>
              <a:t>G4 gruppo rossi, correlazione negativa tra le variabili. Paesi con GDP per </a:t>
            </a:r>
            <a:r>
              <a:rPr lang="it-IT" sz="2400" dirty="0" err="1">
                <a:sym typeface="Wingdings" panose="05000000000000000000" pitchFamily="2" charset="2"/>
              </a:rPr>
              <a:t>capitaper</a:t>
            </a:r>
            <a:r>
              <a:rPr lang="it-IT" sz="2400" dirty="0">
                <a:sym typeface="Wingdings" panose="05000000000000000000" pitchFamily="2" charset="2"/>
              </a:rPr>
              <a:t> la gran lunga sotto la media ma un tasso di crescita decisamente superiore alla media</a:t>
            </a:r>
            <a:endParaRPr lang="it-IT" sz="2400" dirty="0"/>
          </a:p>
        </p:txBody>
      </p:sp>
    </p:spTree>
    <p:extLst>
      <p:ext uri="{BB962C8B-B14F-4D97-AF65-F5344CB8AC3E}">
        <p14:creationId xmlns:p14="http://schemas.microsoft.com/office/powerpoint/2010/main" val="1096196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DEE335E-8951-E07C-970E-2790E6F82952}"/>
              </a:ext>
            </a:extLst>
          </p:cNvPr>
          <p:cNvSpPr>
            <a:spLocks noGrp="1"/>
          </p:cNvSpPr>
          <p:nvPr>
            <p:ph type="title"/>
          </p:nvPr>
        </p:nvSpPr>
        <p:spPr>
          <a:xfrm>
            <a:off x="838200" y="365126"/>
            <a:ext cx="10515600" cy="977292"/>
          </a:xfrm>
        </p:spPr>
        <p:txBody>
          <a:bodyPr>
            <a:normAutofit/>
          </a:bodyPr>
          <a:lstStyle/>
          <a:p>
            <a:r>
              <a:rPr lang="it-IT" sz="3600" dirty="0"/>
              <a:t>3. Anomalie modello</a:t>
            </a:r>
            <a:r>
              <a:rPr lang="it-IT" sz="3600" dirty="0">
                <a:sym typeface="Wingdings" panose="05000000000000000000" pitchFamily="2" charset="2"/>
              </a:rPr>
              <a:t> </a:t>
            </a:r>
            <a:r>
              <a:rPr lang="it-IT" sz="3600" dirty="0" err="1">
                <a:sym typeface="Wingdings" panose="05000000000000000000" pitchFamily="2" charset="2"/>
              </a:rPr>
              <a:t>Outlier</a:t>
            </a:r>
            <a:endParaRPr lang="it-IT" sz="3600" dirty="0"/>
          </a:p>
        </p:txBody>
      </p:sp>
      <p:sp>
        <p:nvSpPr>
          <p:cNvPr id="3" name="Segnaposto contenuto 2">
            <a:extLst>
              <a:ext uri="{FF2B5EF4-FFF2-40B4-BE49-F238E27FC236}">
                <a16:creationId xmlns:a16="http://schemas.microsoft.com/office/drawing/2014/main" id="{0866C02E-52C4-2E9B-8410-6DEF9BECFDAB}"/>
              </a:ext>
            </a:extLst>
          </p:cNvPr>
          <p:cNvSpPr>
            <a:spLocks noGrp="1"/>
          </p:cNvSpPr>
          <p:nvPr>
            <p:ph idx="1"/>
          </p:nvPr>
        </p:nvSpPr>
        <p:spPr>
          <a:xfrm>
            <a:off x="838200" y="2471892"/>
            <a:ext cx="10515600" cy="1914215"/>
          </a:xfrm>
        </p:spPr>
        <p:txBody>
          <a:bodyPr/>
          <a:lstStyle/>
          <a:p>
            <a:r>
              <a:rPr lang="it-IT" sz="2400" dirty="0"/>
              <a:t>Prendendo in esame i box plot dei vari gruppi individuati tramite </a:t>
            </a:r>
            <a:r>
              <a:rPr lang="it-IT" dirty="0"/>
              <a:t>il </a:t>
            </a:r>
            <a:r>
              <a:rPr lang="it-IT" sz="2400" dirty="0"/>
              <a:t>metodo gerarchico, siamo andati ad individuare quali sono gli </a:t>
            </a:r>
            <a:r>
              <a:rPr lang="it-IT" sz="2400" dirty="0" err="1"/>
              <a:t>Outlier</a:t>
            </a:r>
            <a:r>
              <a:rPr lang="it-IT" sz="2400" dirty="0"/>
              <a:t> degli stessi.</a:t>
            </a:r>
          </a:p>
          <a:p>
            <a:r>
              <a:rPr lang="it-IT" sz="2400" dirty="0" err="1"/>
              <a:t>Definamo</a:t>
            </a:r>
            <a:r>
              <a:rPr lang="it-IT" sz="2400" dirty="0"/>
              <a:t> </a:t>
            </a:r>
            <a:r>
              <a:rPr lang="it-IT" sz="2400" dirty="0" err="1"/>
              <a:t>Outlier</a:t>
            </a:r>
            <a:r>
              <a:rPr lang="it-IT" sz="2400" dirty="0"/>
              <a:t> quei Paesi che o per GDP per capita o per tasso di crescita si distanziano troppo dalla mediana della variabile del gruppo considerato.</a:t>
            </a:r>
          </a:p>
        </p:txBody>
      </p:sp>
    </p:spTree>
    <p:extLst>
      <p:ext uri="{BB962C8B-B14F-4D97-AF65-F5344CB8AC3E}">
        <p14:creationId xmlns:p14="http://schemas.microsoft.com/office/powerpoint/2010/main" val="1065294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D46FF60-34EF-69BF-7068-B15EFFA2F0FD}"/>
              </a:ext>
            </a:extLst>
          </p:cNvPr>
          <p:cNvSpPr>
            <a:spLocks noGrp="1"/>
          </p:cNvSpPr>
          <p:nvPr>
            <p:ph type="title"/>
          </p:nvPr>
        </p:nvSpPr>
        <p:spPr>
          <a:xfrm>
            <a:off x="0" y="119202"/>
            <a:ext cx="10515600" cy="568730"/>
          </a:xfrm>
        </p:spPr>
        <p:txBody>
          <a:bodyPr>
            <a:normAutofit/>
          </a:bodyPr>
          <a:lstStyle/>
          <a:p>
            <a:r>
              <a:rPr lang="it-IT" sz="1800" i="1" dirty="0"/>
              <a:t>(3. Anomalie modello</a:t>
            </a:r>
            <a:r>
              <a:rPr lang="it-IT" sz="1800" i="1" dirty="0">
                <a:sym typeface="Wingdings" panose="05000000000000000000" pitchFamily="2" charset="2"/>
              </a:rPr>
              <a:t> </a:t>
            </a:r>
            <a:r>
              <a:rPr lang="it-IT" sz="1800" i="1" dirty="0" err="1">
                <a:sym typeface="Wingdings" panose="05000000000000000000" pitchFamily="2" charset="2"/>
              </a:rPr>
              <a:t>Outlier</a:t>
            </a:r>
            <a:r>
              <a:rPr lang="it-IT" sz="1800" i="1" dirty="0">
                <a:sym typeface="Wingdings" panose="05000000000000000000" pitchFamily="2" charset="2"/>
              </a:rPr>
              <a:t>)</a:t>
            </a:r>
            <a:endParaRPr lang="it-IT" sz="1800" i="1" dirty="0"/>
          </a:p>
        </p:txBody>
      </p:sp>
      <p:pic>
        <p:nvPicPr>
          <p:cNvPr id="5" name="Segnaposto contenuto 4">
            <a:extLst>
              <a:ext uri="{FF2B5EF4-FFF2-40B4-BE49-F238E27FC236}">
                <a16:creationId xmlns:a16="http://schemas.microsoft.com/office/drawing/2014/main" id="{BC49046A-ADC2-8CC9-6D87-40B72ADBFFC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664" t="9083" r="8712" b="6838"/>
          <a:stretch/>
        </p:blipFill>
        <p:spPr>
          <a:xfrm>
            <a:off x="0" y="1822428"/>
            <a:ext cx="6673516" cy="3618377"/>
          </a:xfrm>
        </p:spPr>
      </p:pic>
      <p:sp>
        <p:nvSpPr>
          <p:cNvPr id="8" name="CasellaDiTesto 7">
            <a:extLst>
              <a:ext uri="{FF2B5EF4-FFF2-40B4-BE49-F238E27FC236}">
                <a16:creationId xmlns:a16="http://schemas.microsoft.com/office/drawing/2014/main" id="{FE2524B2-7AAC-4B79-4BE7-DB6FA4305A92}"/>
              </a:ext>
            </a:extLst>
          </p:cNvPr>
          <p:cNvSpPr txBox="1"/>
          <p:nvPr/>
        </p:nvSpPr>
        <p:spPr>
          <a:xfrm>
            <a:off x="0" y="1211605"/>
            <a:ext cx="10515600" cy="523220"/>
          </a:xfrm>
          <a:prstGeom prst="rect">
            <a:avLst/>
          </a:prstGeom>
          <a:noFill/>
        </p:spPr>
        <p:txBody>
          <a:bodyPr wrap="square" rtlCol="0">
            <a:spAutoFit/>
          </a:bodyPr>
          <a:lstStyle/>
          <a:p>
            <a:r>
              <a:rPr lang="it-IT" sz="2800" u="sng" dirty="0"/>
              <a:t>G1</a:t>
            </a:r>
            <a:r>
              <a:rPr lang="it-IT" sz="2800" u="sng" dirty="0">
                <a:sym typeface="Wingdings" panose="05000000000000000000" pitchFamily="2" charset="2"/>
              </a:rPr>
              <a:t> gruppo dei Paesi più poveri</a:t>
            </a:r>
            <a:endParaRPr lang="it-IT" sz="2800" u="sng" dirty="0"/>
          </a:p>
        </p:txBody>
      </p:sp>
      <p:sp>
        <p:nvSpPr>
          <p:cNvPr id="9" name="CasellaDiTesto 8">
            <a:extLst>
              <a:ext uri="{FF2B5EF4-FFF2-40B4-BE49-F238E27FC236}">
                <a16:creationId xmlns:a16="http://schemas.microsoft.com/office/drawing/2014/main" id="{6F69FDE9-BDA6-6673-F4D8-CCD42DA0AADA}"/>
              </a:ext>
            </a:extLst>
          </p:cNvPr>
          <p:cNvSpPr txBox="1"/>
          <p:nvPr/>
        </p:nvSpPr>
        <p:spPr>
          <a:xfrm>
            <a:off x="7878210" y="2644170"/>
            <a:ext cx="3779025" cy="1569660"/>
          </a:xfrm>
          <a:prstGeom prst="rect">
            <a:avLst/>
          </a:prstGeom>
          <a:noFill/>
        </p:spPr>
        <p:txBody>
          <a:bodyPr wrap="square" rtlCol="0">
            <a:spAutoFit/>
          </a:bodyPr>
          <a:lstStyle/>
          <a:p>
            <a:r>
              <a:rPr lang="it-IT" sz="2400" b="1" dirty="0"/>
              <a:t>N.B. </a:t>
            </a:r>
            <a:r>
              <a:rPr lang="it-IT" sz="2400" b="1" dirty="0">
                <a:sym typeface="Wingdings" panose="05000000000000000000" pitchFamily="2" charset="2"/>
              </a:rPr>
              <a:t>  </a:t>
            </a:r>
            <a:r>
              <a:rPr lang="it-IT" sz="2400" dirty="0">
                <a:sym typeface="Wingdings" panose="05000000000000000000" pitchFamily="2" charset="2"/>
              </a:rPr>
              <a:t>il mondo (inserito tra i paesi considerati),  viene inserito nel gruppo dei Paesi più poveri .</a:t>
            </a:r>
            <a:endParaRPr lang="it-IT" sz="2400" b="1" dirty="0"/>
          </a:p>
        </p:txBody>
      </p:sp>
      <p:sp>
        <p:nvSpPr>
          <p:cNvPr id="10" name="CasellaDiTesto 9">
            <a:extLst>
              <a:ext uri="{FF2B5EF4-FFF2-40B4-BE49-F238E27FC236}">
                <a16:creationId xmlns:a16="http://schemas.microsoft.com/office/drawing/2014/main" id="{6B110983-E027-6BEE-18E8-E9A327C053DC}"/>
              </a:ext>
            </a:extLst>
          </p:cNvPr>
          <p:cNvSpPr txBox="1"/>
          <p:nvPr/>
        </p:nvSpPr>
        <p:spPr>
          <a:xfrm>
            <a:off x="251896" y="5533438"/>
            <a:ext cx="3885772" cy="1200329"/>
          </a:xfrm>
          <a:prstGeom prst="rect">
            <a:avLst/>
          </a:prstGeom>
          <a:noFill/>
        </p:spPr>
        <p:txBody>
          <a:bodyPr wrap="square" rtlCol="0">
            <a:spAutoFit/>
          </a:bodyPr>
          <a:lstStyle/>
          <a:p>
            <a:r>
              <a:rPr lang="it-IT" sz="2400" b="1" u="sng" dirty="0"/>
              <a:t>GDP per capita più elevato </a:t>
            </a:r>
            <a:r>
              <a:rPr lang="it-IT" sz="2400" dirty="0">
                <a:sym typeface="Wingdings" panose="05000000000000000000" pitchFamily="2" charset="2"/>
              </a:rPr>
              <a:t> </a:t>
            </a:r>
            <a:r>
              <a:rPr lang="it-IT" sz="2400" dirty="0"/>
              <a:t>Trinidad e Tobago, Messico, Mondo</a:t>
            </a:r>
          </a:p>
        </p:txBody>
      </p:sp>
      <p:sp>
        <p:nvSpPr>
          <p:cNvPr id="11" name="CasellaDiTesto 10">
            <a:extLst>
              <a:ext uri="{FF2B5EF4-FFF2-40B4-BE49-F238E27FC236}">
                <a16:creationId xmlns:a16="http://schemas.microsoft.com/office/drawing/2014/main" id="{AE517E36-3CE3-3B44-A91D-B7BC34985417}"/>
              </a:ext>
            </a:extLst>
          </p:cNvPr>
          <p:cNvSpPr txBox="1"/>
          <p:nvPr/>
        </p:nvSpPr>
        <p:spPr>
          <a:xfrm>
            <a:off x="4137668" y="5538469"/>
            <a:ext cx="3916663" cy="1200329"/>
          </a:xfrm>
          <a:prstGeom prst="rect">
            <a:avLst/>
          </a:prstGeom>
          <a:noFill/>
        </p:spPr>
        <p:txBody>
          <a:bodyPr wrap="square" rtlCol="0">
            <a:spAutoFit/>
          </a:bodyPr>
          <a:lstStyle/>
          <a:p>
            <a:r>
              <a:rPr lang="it-IT" sz="2400" b="1" u="sng" dirty="0"/>
              <a:t>Tassi più elevati</a:t>
            </a:r>
            <a:r>
              <a:rPr lang="it-IT" sz="2400" dirty="0">
                <a:sym typeface="Wingdings" panose="05000000000000000000" pitchFamily="2" charset="2"/>
              </a:rPr>
              <a:t> Guinea Equatoriale, Cina, Myanmar;</a:t>
            </a:r>
          </a:p>
          <a:p>
            <a:r>
              <a:rPr lang="it-IT" sz="2400" b="1" u="sng" dirty="0">
                <a:sym typeface="Wingdings" panose="05000000000000000000" pitchFamily="2" charset="2"/>
              </a:rPr>
              <a:t>Tassi più bassi</a:t>
            </a:r>
            <a:r>
              <a:rPr lang="it-IT" sz="2400" dirty="0">
                <a:sym typeface="Wingdings" panose="05000000000000000000" pitchFamily="2" charset="2"/>
              </a:rPr>
              <a:t> Ucraina</a:t>
            </a:r>
            <a:endParaRPr lang="it-IT" sz="2400" dirty="0"/>
          </a:p>
        </p:txBody>
      </p:sp>
    </p:spTree>
    <p:extLst>
      <p:ext uri="{BB962C8B-B14F-4D97-AF65-F5344CB8AC3E}">
        <p14:creationId xmlns:p14="http://schemas.microsoft.com/office/powerpoint/2010/main" val="2382446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80C317F-D60C-6BC2-8F87-76E74C8713DD}"/>
              </a:ext>
            </a:extLst>
          </p:cNvPr>
          <p:cNvSpPr>
            <a:spLocks noGrp="1"/>
          </p:cNvSpPr>
          <p:nvPr>
            <p:ph type="title"/>
          </p:nvPr>
        </p:nvSpPr>
        <p:spPr>
          <a:xfrm>
            <a:off x="0" y="241868"/>
            <a:ext cx="10515600" cy="315912"/>
          </a:xfrm>
        </p:spPr>
        <p:txBody>
          <a:bodyPr>
            <a:noAutofit/>
          </a:bodyPr>
          <a:lstStyle/>
          <a:p>
            <a:r>
              <a:rPr kumimoji="0" lang="it-IT" sz="1800" b="0" i="1" u="none" strike="noStrike" kern="1200" cap="none" spc="0" normalizeH="0" baseline="0" noProof="0" dirty="0">
                <a:ln>
                  <a:noFill/>
                </a:ln>
                <a:solidFill>
                  <a:prstClr val="white"/>
                </a:solidFill>
                <a:effectLst/>
                <a:uLnTx/>
                <a:uFillTx/>
                <a:latin typeface="Calibri Light" panose="020F0302020204030204"/>
                <a:ea typeface="+mj-ea"/>
                <a:cs typeface="+mj-cs"/>
              </a:rPr>
              <a:t>(3. Anomalie modello</a:t>
            </a:r>
            <a:r>
              <a:rPr kumimoji="0" lang="it-IT" sz="1800" b="0" i="1" u="none" strike="noStrike" kern="1200" cap="none" spc="0" normalizeH="0" baseline="0" noProof="0" dirty="0">
                <a:ln>
                  <a:noFill/>
                </a:ln>
                <a:solidFill>
                  <a:prstClr val="white"/>
                </a:solidFill>
                <a:effectLst/>
                <a:uLnTx/>
                <a:uFillTx/>
                <a:latin typeface="Calibri Light" panose="020F0302020204030204"/>
                <a:ea typeface="+mj-ea"/>
                <a:cs typeface="+mj-cs"/>
                <a:sym typeface="Wingdings" panose="05000000000000000000" pitchFamily="2" charset="2"/>
              </a:rPr>
              <a:t> </a:t>
            </a:r>
            <a:r>
              <a:rPr kumimoji="0" lang="it-IT" sz="1800" b="0" i="1" u="none" strike="noStrike" kern="1200" cap="none" spc="0" normalizeH="0" baseline="0" noProof="0" dirty="0" err="1">
                <a:ln>
                  <a:noFill/>
                </a:ln>
                <a:solidFill>
                  <a:prstClr val="white"/>
                </a:solidFill>
                <a:effectLst/>
                <a:uLnTx/>
                <a:uFillTx/>
                <a:latin typeface="Calibri Light" panose="020F0302020204030204"/>
                <a:ea typeface="+mj-ea"/>
                <a:cs typeface="+mj-cs"/>
                <a:sym typeface="Wingdings" panose="05000000000000000000" pitchFamily="2" charset="2"/>
              </a:rPr>
              <a:t>Outlier</a:t>
            </a:r>
            <a:r>
              <a:rPr kumimoji="0" lang="it-IT" sz="1800" b="0" i="1" u="none" strike="noStrike" kern="1200" cap="none" spc="0" normalizeH="0" baseline="0" noProof="0" dirty="0">
                <a:ln>
                  <a:noFill/>
                </a:ln>
                <a:solidFill>
                  <a:prstClr val="white"/>
                </a:solidFill>
                <a:effectLst/>
                <a:uLnTx/>
                <a:uFillTx/>
                <a:latin typeface="Calibri Light" panose="020F0302020204030204"/>
                <a:ea typeface="+mj-ea"/>
                <a:cs typeface="+mj-cs"/>
                <a:sym typeface="Wingdings" panose="05000000000000000000" pitchFamily="2" charset="2"/>
              </a:rPr>
              <a:t>)</a:t>
            </a:r>
            <a:endParaRPr lang="it-IT" sz="1800" dirty="0"/>
          </a:p>
        </p:txBody>
      </p:sp>
      <p:sp>
        <p:nvSpPr>
          <p:cNvPr id="4" name="CasellaDiTesto 3">
            <a:extLst>
              <a:ext uri="{FF2B5EF4-FFF2-40B4-BE49-F238E27FC236}">
                <a16:creationId xmlns:a16="http://schemas.microsoft.com/office/drawing/2014/main" id="{BEFE54F2-B336-5266-F3FB-E7A788F211F8}"/>
              </a:ext>
            </a:extLst>
          </p:cNvPr>
          <p:cNvSpPr txBox="1"/>
          <p:nvPr/>
        </p:nvSpPr>
        <p:spPr>
          <a:xfrm>
            <a:off x="0" y="972766"/>
            <a:ext cx="10368064" cy="523220"/>
          </a:xfrm>
          <a:prstGeom prst="rect">
            <a:avLst/>
          </a:prstGeom>
          <a:noFill/>
        </p:spPr>
        <p:txBody>
          <a:bodyPr wrap="square" rtlCol="0">
            <a:spAutoFit/>
          </a:bodyPr>
          <a:lstStyle/>
          <a:p>
            <a:r>
              <a:rPr lang="it-IT" sz="2800" u="sng" dirty="0"/>
              <a:t>G2</a:t>
            </a:r>
            <a:r>
              <a:rPr lang="it-IT" sz="2800" u="sng" dirty="0">
                <a:sym typeface="Wingdings" panose="05000000000000000000" pitchFamily="2" charset="2"/>
              </a:rPr>
              <a:t> Gruppo dei Paesi a medio basso reddito</a:t>
            </a:r>
            <a:endParaRPr lang="it-IT" sz="2800" u="sng" dirty="0"/>
          </a:p>
        </p:txBody>
      </p:sp>
      <p:sp>
        <p:nvSpPr>
          <p:cNvPr id="7" name="CasellaDiTesto 6">
            <a:extLst>
              <a:ext uri="{FF2B5EF4-FFF2-40B4-BE49-F238E27FC236}">
                <a16:creationId xmlns:a16="http://schemas.microsoft.com/office/drawing/2014/main" id="{83B3BC7E-420E-A215-DFCA-5B0F0BDD0039}"/>
              </a:ext>
            </a:extLst>
          </p:cNvPr>
          <p:cNvSpPr txBox="1"/>
          <p:nvPr/>
        </p:nvSpPr>
        <p:spPr>
          <a:xfrm>
            <a:off x="3430281" y="5627179"/>
            <a:ext cx="4334098" cy="830997"/>
          </a:xfrm>
          <a:prstGeom prst="rect">
            <a:avLst/>
          </a:prstGeom>
          <a:noFill/>
        </p:spPr>
        <p:txBody>
          <a:bodyPr wrap="square" rtlCol="0">
            <a:spAutoFit/>
          </a:bodyPr>
          <a:lstStyle/>
          <a:p>
            <a:r>
              <a:rPr lang="it-IT" sz="2400" b="1" u="sng" dirty="0"/>
              <a:t>Tasso di crescita più elevato</a:t>
            </a:r>
            <a:r>
              <a:rPr lang="it-IT" sz="2400" dirty="0">
                <a:sym typeface="Wingdings" panose="05000000000000000000" pitchFamily="2" charset="2"/>
              </a:rPr>
              <a:t> Qatar</a:t>
            </a:r>
            <a:endParaRPr lang="it-IT" sz="2400" dirty="0"/>
          </a:p>
        </p:txBody>
      </p:sp>
      <p:pic>
        <p:nvPicPr>
          <p:cNvPr id="6" name="Segnaposto contenuto 5">
            <a:extLst>
              <a:ext uri="{FF2B5EF4-FFF2-40B4-BE49-F238E27FC236}">
                <a16:creationId xmlns:a16="http://schemas.microsoft.com/office/drawing/2014/main" id="{070FDF1D-953D-5381-D40C-AC365469DDD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9853" t="7000" r="8411" b="6999"/>
          <a:stretch/>
        </p:blipFill>
        <p:spPr>
          <a:xfrm>
            <a:off x="0" y="1787714"/>
            <a:ext cx="6450291" cy="3616091"/>
          </a:xfrm>
        </p:spPr>
      </p:pic>
    </p:spTree>
    <p:extLst>
      <p:ext uri="{BB962C8B-B14F-4D97-AF65-F5344CB8AC3E}">
        <p14:creationId xmlns:p14="http://schemas.microsoft.com/office/powerpoint/2010/main" val="19628495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10CCCFB-AB82-2E00-10AA-EB10D5ADBCB6}"/>
              </a:ext>
            </a:extLst>
          </p:cNvPr>
          <p:cNvSpPr>
            <a:spLocks noGrp="1"/>
          </p:cNvSpPr>
          <p:nvPr>
            <p:ph type="title"/>
          </p:nvPr>
        </p:nvSpPr>
        <p:spPr>
          <a:xfrm>
            <a:off x="0" y="118296"/>
            <a:ext cx="10515600" cy="471454"/>
          </a:xfrm>
        </p:spPr>
        <p:txBody>
          <a:bodyPr>
            <a:normAutofit/>
          </a:bodyPr>
          <a:lstStyle/>
          <a:p>
            <a:r>
              <a:rPr kumimoji="0" lang="it-IT" sz="1800" b="0" i="1" u="none" strike="noStrike" kern="1200" cap="none" spc="0" normalizeH="0" baseline="0" noProof="0" dirty="0">
                <a:ln>
                  <a:noFill/>
                </a:ln>
                <a:solidFill>
                  <a:prstClr val="white"/>
                </a:solidFill>
                <a:effectLst/>
                <a:uLnTx/>
                <a:uFillTx/>
                <a:latin typeface="Calibri Light" panose="020F0302020204030204"/>
                <a:ea typeface="+mj-ea"/>
                <a:cs typeface="+mj-cs"/>
              </a:rPr>
              <a:t>(3. Anomalie modello</a:t>
            </a:r>
            <a:r>
              <a:rPr kumimoji="0" lang="it-IT" sz="1800" b="0" i="1" u="none" strike="noStrike" kern="1200" cap="none" spc="0" normalizeH="0" baseline="0" noProof="0" dirty="0">
                <a:ln>
                  <a:noFill/>
                </a:ln>
                <a:solidFill>
                  <a:prstClr val="white"/>
                </a:solidFill>
                <a:effectLst/>
                <a:uLnTx/>
                <a:uFillTx/>
                <a:latin typeface="Calibri Light" panose="020F0302020204030204"/>
                <a:ea typeface="+mj-ea"/>
                <a:cs typeface="+mj-cs"/>
                <a:sym typeface="Wingdings" panose="05000000000000000000" pitchFamily="2" charset="2"/>
              </a:rPr>
              <a:t> </a:t>
            </a:r>
            <a:r>
              <a:rPr kumimoji="0" lang="it-IT" sz="1800" b="0" i="1" u="none" strike="noStrike" kern="1200" cap="none" spc="0" normalizeH="0" baseline="0" noProof="0" dirty="0" err="1">
                <a:ln>
                  <a:noFill/>
                </a:ln>
                <a:solidFill>
                  <a:prstClr val="white"/>
                </a:solidFill>
                <a:effectLst/>
                <a:uLnTx/>
                <a:uFillTx/>
                <a:latin typeface="Calibri Light" panose="020F0302020204030204"/>
                <a:ea typeface="+mj-ea"/>
                <a:cs typeface="+mj-cs"/>
                <a:sym typeface="Wingdings" panose="05000000000000000000" pitchFamily="2" charset="2"/>
              </a:rPr>
              <a:t>Outlier</a:t>
            </a:r>
            <a:r>
              <a:rPr kumimoji="0" lang="it-IT" sz="1800" b="0" i="1" u="none" strike="noStrike" kern="1200" cap="none" spc="0" normalizeH="0" baseline="0" noProof="0" dirty="0">
                <a:ln>
                  <a:noFill/>
                </a:ln>
                <a:solidFill>
                  <a:prstClr val="white"/>
                </a:solidFill>
                <a:effectLst/>
                <a:uLnTx/>
                <a:uFillTx/>
                <a:latin typeface="Calibri Light" panose="020F0302020204030204"/>
                <a:ea typeface="+mj-ea"/>
                <a:cs typeface="+mj-cs"/>
                <a:sym typeface="Wingdings" panose="05000000000000000000" pitchFamily="2" charset="2"/>
              </a:rPr>
              <a:t>)</a:t>
            </a:r>
            <a:endParaRPr lang="it-IT" dirty="0"/>
          </a:p>
        </p:txBody>
      </p:sp>
      <p:pic>
        <p:nvPicPr>
          <p:cNvPr id="6" name="Segnaposto contenuto 5">
            <a:extLst>
              <a:ext uri="{FF2B5EF4-FFF2-40B4-BE49-F238E27FC236}">
                <a16:creationId xmlns:a16="http://schemas.microsoft.com/office/drawing/2014/main" id="{E06212F7-52FA-0509-CCE8-1311D9C1B76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763" t="8639" r="8024" b="5441"/>
          <a:stretch/>
        </p:blipFill>
        <p:spPr>
          <a:xfrm>
            <a:off x="0" y="1554352"/>
            <a:ext cx="7620000" cy="4192093"/>
          </a:xfrm>
        </p:spPr>
      </p:pic>
      <p:sp>
        <p:nvSpPr>
          <p:cNvPr id="4" name="CasellaDiTesto 3">
            <a:extLst>
              <a:ext uri="{FF2B5EF4-FFF2-40B4-BE49-F238E27FC236}">
                <a16:creationId xmlns:a16="http://schemas.microsoft.com/office/drawing/2014/main" id="{1707D5CE-BE84-4ACD-EF3B-6A351F2CFA61}"/>
              </a:ext>
            </a:extLst>
          </p:cNvPr>
          <p:cNvSpPr txBox="1"/>
          <p:nvPr/>
        </p:nvSpPr>
        <p:spPr>
          <a:xfrm>
            <a:off x="0" y="977317"/>
            <a:ext cx="10515600" cy="523220"/>
          </a:xfrm>
          <a:prstGeom prst="rect">
            <a:avLst/>
          </a:prstGeom>
          <a:noFill/>
        </p:spPr>
        <p:txBody>
          <a:bodyPr wrap="square" rtlCol="0">
            <a:spAutoFit/>
          </a:bodyPr>
          <a:lstStyle/>
          <a:p>
            <a:r>
              <a:rPr lang="it-IT" sz="2800" u="sng" dirty="0"/>
              <a:t>G3</a:t>
            </a:r>
            <a:r>
              <a:rPr lang="it-IT" sz="2800" u="sng" dirty="0">
                <a:sym typeface="Wingdings" panose="05000000000000000000" pitchFamily="2" charset="2"/>
              </a:rPr>
              <a:t> gruppo dei Paesi a medio-alto reddito</a:t>
            </a:r>
            <a:endParaRPr lang="it-IT" sz="2800" u="sng" dirty="0"/>
          </a:p>
        </p:txBody>
      </p:sp>
      <p:sp>
        <p:nvSpPr>
          <p:cNvPr id="7" name="CasellaDiTesto 6">
            <a:extLst>
              <a:ext uri="{FF2B5EF4-FFF2-40B4-BE49-F238E27FC236}">
                <a16:creationId xmlns:a16="http://schemas.microsoft.com/office/drawing/2014/main" id="{F40BAED8-7EB5-A8E0-C50D-6DB2B4FD1B69}"/>
              </a:ext>
            </a:extLst>
          </p:cNvPr>
          <p:cNvSpPr txBox="1"/>
          <p:nvPr/>
        </p:nvSpPr>
        <p:spPr>
          <a:xfrm flipH="1">
            <a:off x="340894" y="5746445"/>
            <a:ext cx="4744453" cy="1200329"/>
          </a:xfrm>
          <a:prstGeom prst="rect">
            <a:avLst/>
          </a:prstGeom>
          <a:noFill/>
        </p:spPr>
        <p:txBody>
          <a:bodyPr wrap="square" rtlCol="0">
            <a:spAutoFit/>
          </a:bodyPr>
          <a:lstStyle/>
          <a:p>
            <a:r>
              <a:rPr lang="it-IT" sz="2400" b="1" u="sng" dirty="0"/>
              <a:t>GDP per capita più elevato</a:t>
            </a:r>
            <a:r>
              <a:rPr lang="it-IT" sz="2400" dirty="0">
                <a:sym typeface="Wingdings" panose="05000000000000000000" pitchFamily="2" charset="2"/>
              </a:rPr>
              <a:t> USA</a:t>
            </a:r>
          </a:p>
          <a:p>
            <a:r>
              <a:rPr lang="it-IT" sz="2400" b="1" u="sng" dirty="0">
                <a:sym typeface="Wingdings" panose="05000000000000000000" pitchFamily="2" charset="2"/>
              </a:rPr>
              <a:t>GDP per capita più basso</a:t>
            </a:r>
            <a:r>
              <a:rPr lang="it-IT" sz="2400" dirty="0">
                <a:sym typeface="Wingdings" panose="05000000000000000000" pitchFamily="2" charset="2"/>
              </a:rPr>
              <a:t> Australia</a:t>
            </a:r>
            <a:endParaRPr lang="it-IT" sz="2400" dirty="0"/>
          </a:p>
        </p:txBody>
      </p:sp>
    </p:spTree>
    <p:extLst>
      <p:ext uri="{BB962C8B-B14F-4D97-AF65-F5344CB8AC3E}">
        <p14:creationId xmlns:p14="http://schemas.microsoft.com/office/powerpoint/2010/main" val="26922965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B07EAF2-0E5C-3111-D402-2047BE611192}"/>
              </a:ext>
            </a:extLst>
          </p:cNvPr>
          <p:cNvSpPr>
            <a:spLocks noGrp="1"/>
          </p:cNvSpPr>
          <p:nvPr>
            <p:ph type="title"/>
          </p:nvPr>
        </p:nvSpPr>
        <p:spPr>
          <a:xfrm>
            <a:off x="0" y="116813"/>
            <a:ext cx="10515600" cy="471454"/>
          </a:xfrm>
        </p:spPr>
        <p:txBody>
          <a:bodyPr>
            <a:normAutofit/>
          </a:bodyPr>
          <a:lstStyle/>
          <a:p>
            <a:r>
              <a:rPr kumimoji="0" lang="it-IT" sz="1800" b="0" i="1" u="none" strike="noStrike" kern="1200" cap="none" spc="0" normalizeH="0" baseline="0" noProof="0" dirty="0">
                <a:ln>
                  <a:noFill/>
                </a:ln>
                <a:solidFill>
                  <a:prstClr val="white"/>
                </a:solidFill>
                <a:effectLst/>
                <a:uLnTx/>
                <a:uFillTx/>
                <a:latin typeface="Calibri Light" panose="020F0302020204030204"/>
                <a:ea typeface="+mj-ea"/>
                <a:cs typeface="+mj-cs"/>
              </a:rPr>
              <a:t>(3. Anomalie modello</a:t>
            </a:r>
            <a:r>
              <a:rPr kumimoji="0" lang="it-IT" sz="1800" b="0" i="1" u="none" strike="noStrike" kern="1200" cap="none" spc="0" normalizeH="0" baseline="0" noProof="0" dirty="0">
                <a:ln>
                  <a:noFill/>
                </a:ln>
                <a:solidFill>
                  <a:prstClr val="white"/>
                </a:solidFill>
                <a:effectLst/>
                <a:uLnTx/>
                <a:uFillTx/>
                <a:latin typeface="Calibri Light" panose="020F0302020204030204"/>
                <a:ea typeface="+mj-ea"/>
                <a:cs typeface="+mj-cs"/>
                <a:sym typeface="Wingdings" panose="05000000000000000000" pitchFamily="2" charset="2"/>
              </a:rPr>
              <a:t> </a:t>
            </a:r>
            <a:r>
              <a:rPr kumimoji="0" lang="it-IT" sz="1800" b="0" i="1" u="none" strike="noStrike" kern="1200" cap="none" spc="0" normalizeH="0" baseline="0" noProof="0" dirty="0" err="1">
                <a:ln>
                  <a:noFill/>
                </a:ln>
                <a:solidFill>
                  <a:prstClr val="white"/>
                </a:solidFill>
                <a:effectLst/>
                <a:uLnTx/>
                <a:uFillTx/>
                <a:latin typeface="Calibri Light" panose="020F0302020204030204"/>
                <a:ea typeface="+mj-ea"/>
                <a:cs typeface="+mj-cs"/>
                <a:sym typeface="Wingdings" panose="05000000000000000000" pitchFamily="2" charset="2"/>
              </a:rPr>
              <a:t>Outlier</a:t>
            </a:r>
            <a:r>
              <a:rPr kumimoji="0" lang="it-IT" sz="1800" b="0" i="1" u="none" strike="noStrike" kern="1200" cap="none" spc="0" normalizeH="0" baseline="0" noProof="0" dirty="0">
                <a:ln>
                  <a:noFill/>
                </a:ln>
                <a:solidFill>
                  <a:prstClr val="white"/>
                </a:solidFill>
                <a:effectLst/>
                <a:uLnTx/>
                <a:uFillTx/>
                <a:latin typeface="Calibri Light" panose="020F0302020204030204"/>
                <a:ea typeface="+mj-ea"/>
                <a:cs typeface="+mj-cs"/>
                <a:sym typeface="Wingdings" panose="05000000000000000000" pitchFamily="2" charset="2"/>
              </a:rPr>
              <a:t>)</a:t>
            </a:r>
            <a:endParaRPr lang="it-IT" dirty="0"/>
          </a:p>
        </p:txBody>
      </p:sp>
      <p:pic>
        <p:nvPicPr>
          <p:cNvPr id="6" name="Segnaposto contenuto 5">
            <a:extLst>
              <a:ext uri="{FF2B5EF4-FFF2-40B4-BE49-F238E27FC236}">
                <a16:creationId xmlns:a16="http://schemas.microsoft.com/office/drawing/2014/main" id="{9D6000A2-1DC3-8514-1B3F-FEA0186A878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551" t="7844" r="7721" b="7844"/>
          <a:stretch/>
        </p:blipFill>
        <p:spPr>
          <a:xfrm>
            <a:off x="0" y="1759225"/>
            <a:ext cx="6224337" cy="3339550"/>
          </a:xfrm>
        </p:spPr>
      </p:pic>
      <p:sp>
        <p:nvSpPr>
          <p:cNvPr id="4" name="CasellaDiTesto 3">
            <a:extLst>
              <a:ext uri="{FF2B5EF4-FFF2-40B4-BE49-F238E27FC236}">
                <a16:creationId xmlns:a16="http://schemas.microsoft.com/office/drawing/2014/main" id="{11D80B37-A99B-B3F5-55BA-E8379962189F}"/>
              </a:ext>
            </a:extLst>
          </p:cNvPr>
          <p:cNvSpPr txBox="1"/>
          <p:nvPr/>
        </p:nvSpPr>
        <p:spPr>
          <a:xfrm>
            <a:off x="0" y="1056264"/>
            <a:ext cx="10515600" cy="523220"/>
          </a:xfrm>
          <a:prstGeom prst="rect">
            <a:avLst/>
          </a:prstGeom>
          <a:noFill/>
        </p:spPr>
        <p:txBody>
          <a:bodyPr wrap="square" rtlCol="0">
            <a:spAutoFit/>
          </a:bodyPr>
          <a:lstStyle/>
          <a:p>
            <a:r>
              <a:rPr lang="it-IT" sz="2800" u="sng" dirty="0"/>
              <a:t>G4</a:t>
            </a:r>
            <a:r>
              <a:rPr lang="it-IT" sz="2800" u="sng" dirty="0">
                <a:sym typeface="Wingdings" panose="05000000000000000000" pitchFamily="2" charset="2"/>
              </a:rPr>
              <a:t> gruppo dei Paesi ad alto reddito</a:t>
            </a:r>
            <a:endParaRPr lang="it-IT" sz="2800" u="sng" dirty="0"/>
          </a:p>
        </p:txBody>
      </p:sp>
      <p:sp>
        <p:nvSpPr>
          <p:cNvPr id="7" name="CasellaDiTesto 6">
            <a:extLst>
              <a:ext uri="{FF2B5EF4-FFF2-40B4-BE49-F238E27FC236}">
                <a16:creationId xmlns:a16="http://schemas.microsoft.com/office/drawing/2014/main" id="{409DDE3B-C504-A704-9881-0202C8CDD1BA}"/>
              </a:ext>
            </a:extLst>
          </p:cNvPr>
          <p:cNvSpPr txBox="1"/>
          <p:nvPr/>
        </p:nvSpPr>
        <p:spPr>
          <a:xfrm>
            <a:off x="3112168" y="5802499"/>
            <a:ext cx="4416358" cy="830997"/>
          </a:xfrm>
          <a:prstGeom prst="rect">
            <a:avLst/>
          </a:prstGeom>
          <a:noFill/>
        </p:spPr>
        <p:txBody>
          <a:bodyPr wrap="square" rtlCol="0">
            <a:spAutoFit/>
          </a:bodyPr>
          <a:lstStyle/>
          <a:p>
            <a:r>
              <a:rPr lang="it-IT" sz="2400" b="1" u="sng" dirty="0"/>
              <a:t>Tasso di crescita più elevato</a:t>
            </a:r>
            <a:r>
              <a:rPr lang="it-IT" sz="2400" dirty="0">
                <a:sym typeface="Wingdings" panose="05000000000000000000" pitchFamily="2" charset="2"/>
              </a:rPr>
              <a:t> Emirati Arabi</a:t>
            </a:r>
            <a:endParaRPr lang="it-IT" sz="2400" dirty="0"/>
          </a:p>
        </p:txBody>
      </p:sp>
    </p:spTree>
    <p:extLst>
      <p:ext uri="{BB962C8B-B14F-4D97-AF65-F5344CB8AC3E}">
        <p14:creationId xmlns:p14="http://schemas.microsoft.com/office/powerpoint/2010/main" val="7775869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98E2E54-CCE6-EC7E-FF13-7F3BD496A493}"/>
              </a:ext>
            </a:extLst>
          </p:cNvPr>
          <p:cNvSpPr>
            <a:spLocks noGrp="1"/>
          </p:cNvSpPr>
          <p:nvPr>
            <p:ph type="title"/>
          </p:nvPr>
        </p:nvSpPr>
        <p:spPr>
          <a:xfrm>
            <a:off x="838200" y="365125"/>
            <a:ext cx="10515600" cy="1249666"/>
          </a:xfrm>
        </p:spPr>
        <p:txBody>
          <a:bodyPr>
            <a:normAutofit/>
          </a:bodyPr>
          <a:lstStyle/>
          <a:p>
            <a:r>
              <a:rPr lang="it-IT" sz="3600" dirty="0"/>
              <a:t>4. Evoluzione del GDP per capita dei Paesi nel corso del tempo </a:t>
            </a:r>
          </a:p>
        </p:txBody>
      </p:sp>
      <p:pic>
        <p:nvPicPr>
          <p:cNvPr id="4" name="lv_0_20221201150027~2">
            <a:hlinkClick r:id="" action="ppaction://media"/>
            <a:extLst>
              <a:ext uri="{FF2B5EF4-FFF2-40B4-BE49-F238E27FC236}">
                <a16:creationId xmlns:a16="http://schemas.microsoft.com/office/drawing/2014/main" id="{3C2346BB-291C-137E-CF9B-C42FAE15DB1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194050" y="1825625"/>
            <a:ext cx="5802313" cy="4351338"/>
          </a:xfrm>
        </p:spPr>
      </p:pic>
    </p:spTree>
    <p:extLst>
      <p:ext uri="{BB962C8B-B14F-4D97-AF65-F5344CB8AC3E}">
        <p14:creationId xmlns:p14="http://schemas.microsoft.com/office/powerpoint/2010/main" val="3221729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4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68FC6A3-FF2A-E02E-E431-B7E19B1A93FA}"/>
              </a:ext>
            </a:extLst>
          </p:cNvPr>
          <p:cNvSpPr>
            <a:spLocks noGrp="1"/>
          </p:cNvSpPr>
          <p:nvPr>
            <p:ph type="title"/>
          </p:nvPr>
        </p:nvSpPr>
        <p:spPr>
          <a:xfrm>
            <a:off x="838200" y="365125"/>
            <a:ext cx="10515600" cy="918243"/>
          </a:xfrm>
        </p:spPr>
        <p:txBody>
          <a:bodyPr>
            <a:normAutofit/>
          </a:bodyPr>
          <a:lstStyle/>
          <a:p>
            <a:r>
              <a:rPr lang="it-IT" sz="3600" b="1" dirty="0"/>
              <a:t>Indice</a:t>
            </a:r>
          </a:p>
        </p:txBody>
      </p:sp>
      <p:sp>
        <p:nvSpPr>
          <p:cNvPr id="3" name="Segnaposto contenuto 2">
            <a:extLst>
              <a:ext uri="{FF2B5EF4-FFF2-40B4-BE49-F238E27FC236}">
                <a16:creationId xmlns:a16="http://schemas.microsoft.com/office/drawing/2014/main" id="{FDEC5975-58A2-BAC8-0A25-35FF3542BEBF}"/>
              </a:ext>
            </a:extLst>
          </p:cNvPr>
          <p:cNvSpPr>
            <a:spLocks noGrp="1"/>
          </p:cNvSpPr>
          <p:nvPr>
            <p:ph idx="1"/>
          </p:nvPr>
        </p:nvSpPr>
        <p:spPr>
          <a:xfrm>
            <a:off x="838200" y="2002088"/>
            <a:ext cx="10515600" cy="2746375"/>
          </a:xfrm>
        </p:spPr>
        <p:txBody>
          <a:bodyPr/>
          <a:lstStyle/>
          <a:p>
            <a:pPr marL="514350" indent="-514350">
              <a:buFont typeface="+mj-lt"/>
              <a:buAutoNum type="arabicPeriod"/>
            </a:pPr>
            <a:r>
              <a:rPr lang="it-IT" sz="2400" dirty="0"/>
              <a:t> Prefazione: raccolta dati e obiettivo di ricerca;</a:t>
            </a:r>
          </a:p>
          <a:p>
            <a:pPr marL="514350" indent="-514350">
              <a:buFont typeface="+mj-lt"/>
              <a:buAutoNum type="arabicPeriod"/>
            </a:pPr>
            <a:r>
              <a:rPr lang="it-IT" sz="2400" dirty="0"/>
              <a:t>Modelli di Clustering (raggruppamento): modello gerarchico e modello K-</a:t>
            </a:r>
            <a:r>
              <a:rPr lang="it-IT" sz="2400" dirty="0" err="1"/>
              <a:t>means</a:t>
            </a:r>
            <a:r>
              <a:rPr lang="it-IT" sz="2400" dirty="0"/>
              <a:t>;</a:t>
            </a:r>
          </a:p>
          <a:p>
            <a:pPr marL="514350" indent="-514350">
              <a:buFont typeface="+mj-lt"/>
              <a:buAutoNum type="arabicPeriod"/>
            </a:pPr>
            <a:r>
              <a:rPr lang="it-IT" sz="2400" dirty="0"/>
              <a:t>Anomalie modello</a:t>
            </a:r>
            <a:r>
              <a:rPr lang="it-IT" sz="2400" dirty="0">
                <a:sym typeface="Wingdings" panose="05000000000000000000" pitchFamily="2" charset="2"/>
              </a:rPr>
              <a:t> </a:t>
            </a:r>
            <a:r>
              <a:rPr lang="it-IT" sz="2400" dirty="0" err="1">
                <a:sym typeface="Wingdings" panose="05000000000000000000" pitchFamily="2" charset="2"/>
              </a:rPr>
              <a:t>Outlier</a:t>
            </a:r>
            <a:r>
              <a:rPr lang="it-IT" sz="2400" dirty="0">
                <a:sym typeface="Wingdings" panose="05000000000000000000" pitchFamily="2" charset="2"/>
              </a:rPr>
              <a:t>;</a:t>
            </a:r>
          </a:p>
          <a:p>
            <a:pPr marL="514350" indent="-514350">
              <a:buFont typeface="+mj-lt"/>
              <a:buAutoNum type="arabicPeriod"/>
            </a:pPr>
            <a:r>
              <a:rPr lang="it-IT" sz="2400" dirty="0"/>
              <a:t>Evoluzione del GDP pro capite dei Paesi nel corso del tempo</a:t>
            </a:r>
            <a:r>
              <a:rPr lang="it-IT" sz="2400" dirty="0">
                <a:sym typeface="Wingdings" panose="05000000000000000000" pitchFamily="2" charset="2"/>
              </a:rPr>
              <a:t>;</a:t>
            </a:r>
          </a:p>
          <a:p>
            <a:pPr marL="514350" indent="-514350">
              <a:buFont typeface="+mj-lt"/>
              <a:buAutoNum type="arabicPeriod"/>
            </a:pPr>
            <a:r>
              <a:rPr lang="it-IT" sz="2400" dirty="0"/>
              <a:t>Studio serie storiche: USA, Australia, Messico.</a:t>
            </a:r>
            <a:endParaRPr lang="it-IT" sz="2400" dirty="0">
              <a:sym typeface="Wingdings" panose="05000000000000000000" pitchFamily="2" charset="2"/>
            </a:endParaRPr>
          </a:p>
          <a:p>
            <a:pPr marL="514350" indent="-514350">
              <a:buFont typeface="+mj-lt"/>
              <a:buAutoNum type="arabicPeriod"/>
            </a:pPr>
            <a:endParaRPr lang="it-IT" dirty="0">
              <a:sym typeface="Wingdings" panose="05000000000000000000" pitchFamily="2" charset="2"/>
            </a:endParaRPr>
          </a:p>
          <a:p>
            <a:pPr marL="514350" indent="-514350">
              <a:buFont typeface="+mj-lt"/>
              <a:buAutoNum type="arabicPeriod"/>
            </a:pPr>
            <a:endParaRPr lang="it-IT" dirty="0"/>
          </a:p>
          <a:p>
            <a:pPr marL="514350" indent="-514350">
              <a:buFont typeface="+mj-lt"/>
              <a:buAutoNum type="arabicPeriod"/>
            </a:pPr>
            <a:endParaRPr lang="it-IT" dirty="0"/>
          </a:p>
        </p:txBody>
      </p:sp>
    </p:spTree>
    <p:extLst>
      <p:ext uri="{BB962C8B-B14F-4D97-AF65-F5344CB8AC3E}">
        <p14:creationId xmlns:p14="http://schemas.microsoft.com/office/powerpoint/2010/main" val="32665614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FC137F-68A4-399A-7A2B-87582C091C4F}"/>
              </a:ext>
            </a:extLst>
          </p:cNvPr>
          <p:cNvSpPr>
            <a:spLocks noGrp="1"/>
          </p:cNvSpPr>
          <p:nvPr>
            <p:ph type="title"/>
          </p:nvPr>
        </p:nvSpPr>
        <p:spPr>
          <a:xfrm>
            <a:off x="0" y="577516"/>
            <a:ext cx="11353800" cy="903812"/>
          </a:xfrm>
        </p:spPr>
        <p:txBody>
          <a:bodyPr>
            <a:normAutofit/>
          </a:bodyPr>
          <a:lstStyle/>
          <a:p>
            <a:r>
              <a:rPr lang="it-IT" sz="2800" u="sng"/>
              <a:t>Gruppi nella situazione iniziale (1991) vs Gruppi per livelli di reddito al 2022</a:t>
            </a:r>
            <a:endParaRPr lang="it-IT" sz="2800" u="sng" dirty="0"/>
          </a:p>
        </p:txBody>
      </p:sp>
      <p:pic>
        <p:nvPicPr>
          <p:cNvPr id="6" name="Immagine 5">
            <a:extLst>
              <a:ext uri="{FF2B5EF4-FFF2-40B4-BE49-F238E27FC236}">
                <a16:creationId xmlns:a16="http://schemas.microsoft.com/office/drawing/2014/main" id="{34E767E6-B62F-181D-5B94-487C92F60268}"/>
              </a:ext>
            </a:extLst>
          </p:cNvPr>
          <p:cNvPicPr>
            <a:picLocks noChangeAspect="1"/>
          </p:cNvPicPr>
          <p:nvPr/>
        </p:nvPicPr>
        <p:blipFill rotWithShape="1">
          <a:blip r:embed="rId2">
            <a:extLst>
              <a:ext uri="{28A0092B-C50C-407E-A947-70E740481C1C}">
                <a14:useLocalDpi xmlns:a14="http://schemas.microsoft.com/office/drawing/2010/main" val="0"/>
              </a:ext>
            </a:extLst>
          </a:blip>
          <a:srcRect l="8133" t="8802" r="8060" b="5353"/>
          <a:stretch/>
        </p:blipFill>
        <p:spPr>
          <a:xfrm>
            <a:off x="0" y="4358480"/>
            <a:ext cx="5932054" cy="2462974"/>
          </a:xfrm>
          <a:prstGeom prst="rect">
            <a:avLst/>
          </a:prstGeom>
        </p:spPr>
      </p:pic>
      <p:pic>
        <p:nvPicPr>
          <p:cNvPr id="4" name="Segnaposto contenuto 3">
            <a:extLst>
              <a:ext uri="{FF2B5EF4-FFF2-40B4-BE49-F238E27FC236}">
                <a16:creationId xmlns:a16="http://schemas.microsoft.com/office/drawing/2014/main" id="{3E5FA080-4D2F-4233-3CB6-C7F15A6DCCC3}"/>
              </a:ext>
            </a:extLst>
          </p:cNvPr>
          <p:cNvPicPr>
            <a:picLocks noGrp="1" noChangeAspect="1"/>
          </p:cNvPicPr>
          <p:nvPr>
            <p:ph idx="1"/>
          </p:nvPr>
        </p:nvPicPr>
        <p:blipFill rotWithShape="1">
          <a:blip r:embed="rId3"/>
          <a:srcRect l="8131" t="6790" r="8356" b="7427"/>
          <a:stretch/>
        </p:blipFill>
        <p:spPr>
          <a:xfrm>
            <a:off x="0" y="1480295"/>
            <a:ext cx="5932054" cy="2879218"/>
          </a:xfrm>
          <a:prstGeom prst="rect">
            <a:avLst/>
          </a:prstGeom>
        </p:spPr>
      </p:pic>
      <p:sp>
        <p:nvSpPr>
          <p:cNvPr id="7" name="CasellaDiTesto 6">
            <a:extLst>
              <a:ext uri="{FF2B5EF4-FFF2-40B4-BE49-F238E27FC236}">
                <a16:creationId xmlns:a16="http://schemas.microsoft.com/office/drawing/2014/main" id="{396B8A8E-F768-81B4-B3AE-F02BFD816AF6}"/>
              </a:ext>
            </a:extLst>
          </p:cNvPr>
          <p:cNvSpPr txBox="1"/>
          <p:nvPr/>
        </p:nvSpPr>
        <p:spPr>
          <a:xfrm>
            <a:off x="6960349" y="3429000"/>
            <a:ext cx="4507992" cy="1200329"/>
          </a:xfrm>
          <a:prstGeom prst="rect">
            <a:avLst/>
          </a:prstGeom>
          <a:noFill/>
        </p:spPr>
        <p:txBody>
          <a:bodyPr wrap="square" rtlCol="0">
            <a:spAutoFit/>
          </a:bodyPr>
          <a:lstStyle/>
          <a:p>
            <a:r>
              <a:rPr lang="it-IT" dirty="0"/>
              <a:t>LEGENDA:</a:t>
            </a:r>
          </a:p>
          <a:p>
            <a:r>
              <a:rPr lang="it-IT" dirty="0"/>
              <a:t>Nel secondo grafico (gruppi per livelli di reddito 2022), i colori dei Paesi sono invertiti rispetto al primo.</a:t>
            </a:r>
          </a:p>
        </p:txBody>
      </p:sp>
      <p:sp>
        <p:nvSpPr>
          <p:cNvPr id="9" name="CasellaDiTesto 8">
            <a:extLst>
              <a:ext uri="{FF2B5EF4-FFF2-40B4-BE49-F238E27FC236}">
                <a16:creationId xmlns:a16="http://schemas.microsoft.com/office/drawing/2014/main" id="{ACE396C1-834A-121F-CB84-80963ADBFF2B}"/>
              </a:ext>
            </a:extLst>
          </p:cNvPr>
          <p:cNvSpPr txBox="1"/>
          <p:nvPr/>
        </p:nvSpPr>
        <p:spPr>
          <a:xfrm>
            <a:off x="0" y="208184"/>
            <a:ext cx="6160168" cy="369332"/>
          </a:xfrm>
          <a:prstGeom prst="rect">
            <a:avLst/>
          </a:prstGeom>
          <a:noFill/>
        </p:spPr>
        <p:txBody>
          <a:bodyPr wrap="square">
            <a:spAutoFit/>
          </a:bodyPr>
          <a:lstStyle/>
          <a:p>
            <a:r>
              <a:rPr kumimoji="0" lang="it-IT" b="0" i="1" u="none" strike="noStrike" kern="1200" cap="none" spc="0" normalizeH="0" baseline="0" noProof="0" dirty="0">
                <a:ln>
                  <a:noFill/>
                </a:ln>
                <a:solidFill>
                  <a:prstClr val="white"/>
                </a:solidFill>
                <a:effectLst/>
                <a:uLnTx/>
                <a:uFillTx/>
                <a:latin typeface="Calibri Light" panose="020F0302020204030204"/>
                <a:ea typeface="+mj-ea"/>
                <a:cs typeface="+mj-cs"/>
              </a:rPr>
              <a:t>(4. Evoluzione del GDP per capita dei Paesi nel corso del tempo)</a:t>
            </a:r>
            <a:endParaRPr lang="it-IT" i="1" dirty="0"/>
          </a:p>
        </p:txBody>
      </p:sp>
    </p:spTree>
    <p:extLst>
      <p:ext uri="{BB962C8B-B14F-4D97-AF65-F5344CB8AC3E}">
        <p14:creationId xmlns:p14="http://schemas.microsoft.com/office/powerpoint/2010/main" val="2584000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67550DD-C37C-A26F-BDB0-5237B5BB5422}"/>
              </a:ext>
            </a:extLst>
          </p:cNvPr>
          <p:cNvSpPr>
            <a:spLocks noGrp="1"/>
          </p:cNvSpPr>
          <p:nvPr>
            <p:ph type="title"/>
          </p:nvPr>
        </p:nvSpPr>
        <p:spPr/>
        <p:txBody>
          <a:bodyPr>
            <a:normAutofit/>
          </a:bodyPr>
          <a:lstStyle/>
          <a:p>
            <a:r>
              <a:rPr lang="it-IT" sz="3600" dirty="0"/>
              <a:t>5. Studio serie storiche: USA, Australia, Messico</a:t>
            </a:r>
          </a:p>
        </p:txBody>
      </p:sp>
      <p:sp>
        <p:nvSpPr>
          <p:cNvPr id="3" name="Segnaposto contenuto 2">
            <a:extLst>
              <a:ext uri="{FF2B5EF4-FFF2-40B4-BE49-F238E27FC236}">
                <a16:creationId xmlns:a16="http://schemas.microsoft.com/office/drawing/2014/main" id="{5076EBE5-B578-93CD-1D9E-A4887EBC3066}"/>
              </a:ext>
            </a:extLst>
          </p:cNvPr>
          <p:cNvSpPr>
            <a:spLocks noGrp="1"/>
          </p:cNvSpPr>
          <p:nvPr>
            <p:ph idx="1"/>
          </p:nvPr>
        </p:nvSpPr>
        <p:spPr>
          <a:xfrm>
            <a:off x="838200" y="2900446"/>
            <a:ext cx="10515600" cy="1864060"/>
          </a:xfrm>
        </p:spPr>
        <p:txBody>
          <a:bodyPr>
            <a:normAutofit lnSpcReduction="10000"/>
          </a:bodyPr>
          <a:lstStyle/>
          <a:p>
            <a:r>
              <a:rPr lang="it-IT" sz="2400" dirty="0"/>
              <a:t>Come sono stati raccolti i dati? Utilizzo serie storiche della crescita del GDP in percentuale, con dati trimestrali ottenuti dal data-center del gruppo OECD.</a:t>
            </a:r>
          </a:p>
          <a:p>
            <a:endParaRPr lang="it-IT" sz="2400" dirty="0"/>
          </a:p>
          <a:p>
            <a:r>
              <a:rPr lang="it-IT" sz="2400" dirty="0"/>
              <a:t>Obiettivo: comprendere sulla base dei dati considerati quello che è il loro trend di crescita.</a:t>
            </a:r>
          </a:p>
        </p:txBody>
      </p:sp>
    </p:spTree>
    <p:extLst>
      <p:ext uri="{BB962C8B-B14F-4D97-AF65-F5344CB8AC3E}">
        <p14:creationId xmlns:p14="http://schemas.microsoft.com/office/powerpoint/2010/main" val="37417035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8969E52-8DCF-177C-5609-58B67F9A6FD9}"/>
              </a:ext>
            </a:extLst>
          </p:cNvPr>
          <p:cNvSpPr>
            <a:spLocks noGrp="1"/>
          </p:cNvSpPr>
          <p:nvPr>
            <p:ph type="title"/>
          </p:nvPr>
        </p:nvSpPr>
        <p:spPr>
          <a:xfrm>
            <a:off x="0" y="958684"/>
            <a:ext cx="10515600" cy="757822"/>
          </a:xfrm>
        </p:spPr>
        <p:txBody>
          <a:bodyPr>
            <a:normAutofit/>
          </a:bodyPr>
          <a:lstStyle/>
          <a:p>
            <a:r>
              <a:rPr lang="it-IT" sz="2800" u="sng" dirty="0"/>
              <a:t>Serie storica USA</a:t>
            </a:r>
          </a:p>
        </p:txBody>
      </p:sp>
      <p:pic>
        <p:nvPicPr>
          <p:cNvPr id="5" name="Segnaposto contenuto 4">
            <a:extLst>
              <a:ext uri="{FF2B5EF4-FFF2-40B4-BE49-F238E27FC236}">
                <a16:creationId xmlns:a16="http://schemas.microsoft.com/office/drawing/2014/main" id="{C8AE4FB0-9FA2-ABF4-9DDE-2C8D5E03326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7455" t="8858" r="6568" b="6365"/>
          <a:stretch/>
        </p:blipFill>
        <p:spPr>
          <a:xfrm>
            <a:off x="1" y="2236732"/>
            <a:ext cx="5974610" cy="3971563"/>
          </a:xfrm>
        </p:spPr>
      </p:pic>
      <p:pic>
        <p:nvPicPr>
          <p:cNvPr id="7" name="Immagine 6">
            <a:extLst>
              <a:ext uri="{FF2B5EF4-FFF2-40B4-BE49-F238E27FC236}">
                <a16:creationId xmlns:a16="http://schemas.microsoft.com/office/drawing/2014/main" id="{E5AED18D-D90E-1F24-57F0-DAED33E64ABC}"/>
              </a:ext>
            </a:extLst>
          </p:cNvPr>
          <p:cNvPicPr>
            <a:picLocks noChangeAspect="1"/>
          </p:cNvPicPr>
          <p:nvPr/>
        </p:nvPicPr>
        <p:blipFill rotWithShape="1">
          <a:blip r:embed="rId3">
            <a:extLst>
              <a:ext uri="{28A0092B-C50C-407E-A947-70E740481C1C}">
                <a14:useLocalDpi xmlns:a14="http://schemas.microsoft.com/office/drawing/2010/main" val="0"/>
              </a:ext>
            </a:extLst>
          </a:blip>
          <a:srcRect l="3905" t="2380" b="12263"/>
          <a:stretch/>
        </p:blipFill>
        <p:spPr>
          <a:xfrm>
            <a:off x="5974611" y="2236731"/>
            <a:ext cx="6387416" cy="3971563"/>
          </a:xfrm>
          <a:prstGeom prst="rect">
            <a:avLst/>
          </a:prstGeom>
        </p:spPr>
      </p:pic>
      <p:sp>
        <p:nvSpPr>
          <p:cNvPr id="9" name="CasellaDiTesto 8">
            <a:extLst>
              <a:ext uri="{FF2B5EF4-FFF2-40B4-BE49-F238E27FC236}">
                <a16:creationId xmlns:a16="http://schemas.microsoft.com/office/drawing/2014/main" id="{BABAE010-E9D7-6D32-9718-7A60308B20CF}"/>
              </a:ext>
            </a:extLst>
          </p:cNvPr>
          <p:cNvSpPr txBox="1"/>
          <p:nvPr/>
        </p:nvSpPr>
        <p:spPr>
          <a:xfrm>
            <a:off x="958516" y="1716506"/>
            <a:ext cx="6248400"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rPr>
              <a:t>Serie storica GDP </a:t>
            </a:r>
            <a:r>
              <a:rPr kumimoji="0" lang="it-IT" sz="2400" b="0" i="0" u="none" strike="noStrike" kern="1200" cap="none" spc="0" normalizeH="0" baseline="0" noProof="0" dirty="0" err="1">
                <a:ln>
                  <a:noFill/>
                </a:ln>
                <a:solidFill>
                  <a:prstClr val="white"/>
                </a:solidFill>
                <a:effectLst/>
                <a:uLnTx/>
                <a:uFillTx/>
                <a:latin typeface="Calibri" panose="020F0502020204030204"/>
                <a:ea typeface="+mn-ea"/>
                <a:cs typeface="+mn-cs"/>
              </a:rPr>
              <a:t>growth</a:t>
            </a:r>
            <a:endPar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CasellaDiTesto 10">
            <a:extLst>
              <a:ext uri="{FF2B5EF4-FFF2-40B4-BE49-F238E27FC236}">
                <a16:creationId xmlns:a16="http://schemas.microsoft.com/office/drawing/2014/main" id="{940647D4-73D8-1F7C-52A5-32C053E16009}"/>
              </a:ext>
            </a:extLst>
          </p:cNvPr>
          <p:cNvSpPr txBox="1"/>
          <p:nvPr/>
        </p:nvSpPr>
        <p:spPr>
          <a:xfrm>
            <a:off x="8165432" y="1716506"/>
            <a:ext cx="6248400"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rPr>
              <a:t>Decomposizione</a:t>
            </a:r>
          </a:p>
        </p:txBody>
      </p:sp>
      <p:sp>
        <p:nvSpPr>
          <p:cNvPr id="13" name="CasellaDiTesto 12">
            <a:extLst>
              <a:ext uri="{FF2B5EF4-FFF2-40B4-BE49-F238E27FC236}">
                <a16:creationId xmlns:a16="http://schemas.microsoft.com/office/drawing/2014/main" id="{A5D4517B-28E3-998F-82E0-AB3960EDC519}"/>
              </a:ext>
            </a:extLst>
          </p:cNvPr>
          <p:cNvSpPr txBox="1"/>
          <p:nvPr/>
        </p:nvSpPr>
        <p:spPr>
          <a:xfrm>
            <a:off x="0" y="49540"/>
            <a:ext cx="7275094" cy="369332"/>
          </a:xfrm>
          <a:prstGeom prst="rect">
            <a:avLst/>
          </a:prstGeom>
          <a:noFill/>
        </p:spPr>
        <p:txBody>
          <a:bodyPr wrap="square">
            <a:spAutoFit/>
          </a:bodyPr>
          <a:lstStyle/>
          <a:p>
            <a:r>
              <a:rPr kumimoji="0" lang="it-IT" b="0" i="1" u="none" strike="noStrike" kern="1200" cap="none" spc="0" normalizeH="0" baseline="0" noProof="0" dirty="0">
                <a:ln>
                  <a:noFill/>
                </a:ln>
                <a:solidFill>
                  <a:prstClr val="white"/>
                </a:solidFill>
                <a:effectLst/>
                <a:uLnTx/>
                <a:uFillTx/>
                <a:latin typeface="Calibri Light" panose="020F0302020204030204"/>
                <a:ea typeface="+mj-ea"/>
                <a:cs typeface="+mj-cs"/>
              </a:rPr>
              <a:t>(5. Studio serie storiche: USA, Australia, Messico)</a:t>
            </a:r>
            <a:endParaRPr lang="it-IT" dirty="0"/>
          </a:p>
        </p:txBody>
      </p:sp>
    </p:spTree>
    <p:extLst>
      <p:ext uri="{BB962C8B-B14F-4D97-AF65-F5344CB8AC3E}">
        <p14:creationId xmlns:p14="http://schemas.microsoft.com/office/powerpoint/2010/main" val="4612998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377CC3A-77EB-999C-FAFC-905F3218E8A8}"/>
              </a:ext>
            </a:extLst>
          </p:cNvPr>
          <p:cNvSpPr>
            <a:spLocks noGrp="1"/>
          </p:cNvSpPr>
          <p:nvPr>
            <p:ph type="title"/>
          </p:nvPr>
        </p:nvSpPr>
        <p:spPr>
          <a:xfrm>
            <a:off x="0" y="128337"/>
            <a:ext cx="10515600" cy="662782"/>
          </a:xfrm>
        </p:spPr>
        <p:txBody>
          <a:bodyPr>
            <a:normAutofit fontScale="90000"/>
          </a:bodyPr>
          <a:lstStyle/>
          <a:p>
            <a:pPr marL="0" marR="0" lvl="0" indent="0" defTabSz="914400" rtl="0" eaLnBrk="1" fontAlgn="auto" latinLnBrk="0" hangingPunct="1">
              <a:lnSpc>
                <a:spcPct val="100000"/>
              </a:lnSpc>
              <a:spcBef>
                <a:spcPts val="0"/>
              </a:spcBef>
              <a:spcAft>
                <a:spcPts val="0"/>
              </a:spcAft>
              <a:tabLst/>
              <a:defRPr/>
            </a:pPr>
            <a:r>
              <a:rPr kumimoji="0" lang="it-IT" sz="1800" b="0" i="1" u="none" strike="noStrike" kern="1200" cap="none" spc="0" normalizeH="0" baseline="0" noProof="0" dirty="0">
                <a:ln>
                  <a:noFill/>
                </a:ln>
                <a:solidFill>
                  <a:prstClr val="white"/>
                </a:solidFill>
                <a:effectLst/>
                <a:uLnTx/>
                <a:uFillTx/>
                <a:latin typeface="Calibri Light" panose="020F0302020204030204"/>
                <a:ea typeface="+mn-ea"/>
                <a:cs typeface="+mn-cs"/>
              </a:rPr>
              <a:t>(5. Studio serie storiche: USA, Australia, Messico)</a:t>
            </a:r>
            <a:b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br>
            <a:endParaRPr lang="it-IT" dirty="0"/>
          </a:p>
        </p:txBody>
      </p:sp>
      <p:pic>
        <p:nvPicPr>
          <p:cNvPr id="7" name="Immagine 6">
            <a:extLst>
              <a:ext uri="{FF2B5EF4-FFF2-40B4-BE49-F238E27FC236}">
                <a16:creationId xmlns:a16="http://schemas.microsoft.com/office/drawing/2014/main" id="{E59FF75C-39F0-EE6F-48F3-345174211A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644" y="2240256"/>
            <a:ext cx="7246096" cy="3623048"/>
          </a:xfrm>
          <a:prstGeom prst="rect">
            <a:avLst/>
          </a:prstGeom>
        </p:spPr>
      </p:pic>
      <p:pic>
        <p:nvPicPr>
          <p:cNvPr id="5" name="Segnaposto contenuto 4">
            <a:extLst>
              <a:ext uri="{FF2B5EF4-FFF2-40B4-BE49-F238E27FC236}">
                <a16:creationId xmlns:a16="http://schemas.microsoft.com/office/drawing/2014/main" id="{5486D736-30C3-083C-6651-76011948871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2240256"/>
            <a:ext cx="5887453" cy="3623048"/>
          </a:xfrm>
        </p:spPr>
      </p:pic>
      <p:sp>
        <p:nvSpPr>
          <p:cNvPr id="9" name="CasellaDiTesto 8">
            <a:extLst>
              <a:ext uri="{FF2B5EF4-FFF2-40B4-BE49-F238E27FC236}">
                <a16:creationId xmlns:a16="http://schemas.microsoft.com/office/drawing/2014/main" id="{38663AF7-77CE-AAC3-CBBC-C0FA59D71659}"/>
              </a:ext>
            </a:extLst>
          </p:cNvPr>
          <p:cNvSpPr txBox="1"/>
          <p:nvPr/>
        </p:nvSpPr>
        <p:spPr>
          <a:xfrm>
            <a:off x="8506326" y="1581926"/>
            <a:ext cx="6456946"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rPr>
              <a:t>Forecast</a:t>
            </a:r>
          </a:p>
        </p:txBody>
      </p:sp>
      <p:sp>
        <p:nvSpPr>
          <p:cNvPr id="11" name="CasellaDiTesto 10">
            <a:extLst>
              <a:ext uri="{FF2B5EF4-FFF2-40B4-BE49-F238E27FC236}">
                <a16:creationId xmlns:a16="http://schemas.microsoft.com/office/drawing/2014/main" id="{8730CA68-4B5E-3650-D4E0-A74253EE6B2D}"/>
              </a:ext>
            </a:extLst>
          </p:cNvPr>
          <p:cNvSpPr txBox="1"/>
          <p:nvPr/>
        </p:nvSpPr>
        <p:spPr>
          <a:xfrm>
            <a:off x="2013284" y="1581925"/>
            <a:ext cx="7523746"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rPr>
              <a:t>Residui</a:t>
            </a:r>
            <a:endPar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17850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2F3DA64-89CF-A7DA-A5D9-0A8F4E19C31D}"/>
              </a:ext>
            </a:extLst>
          </p:cNvPr>
          <p:cNvSpPr>
            <a:spLocks noGrp="1"/>
          </p:cNvSpPr>
          <p:nvPr>
            <p:ph type="title"/>
          </p:nvPr>
        </p:nvSpPr>
        <p:spPr>
          <a:xfrm>
            <a:off x="0" y="818147"/>
            <a:ext cx="10515600" cy="545432"/>
          </a:xfrm>
        </p:spPr>
        <p:txBody>
          <a:bodyPr>
            <a:normAutofit/>
          </a:bodyPr>
          <a:lstStyle/>
          <a:p>
            <a:r>
              <a:rPr lang="it-IT" sz="2800" u="sng" dirty="0"/>
              <a:t>Serie storica Messico:</a:t>
            </a:r>
          </a:p>
        </p:txBody>
      </p:sp>
      <p:pic>
        <p:nvPicPr>
          <p:cNvPr id="5" name="Segnaposto contenuto 4">
            <a:extLst>
              <a:ext uri="{FF2B5EF4-FFF2-40B4-BE49-F238E27FC236}">
                <a16:creationId xmlns:a16="http://schemas.microsoft.com/office/drawing/2014/main" id="{3890B1BD-48E6-C6E8-C8BC-09FCF19AA3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2337552"/>
            <a:ext cx="6096000" cy="4064000"/>
          </a:xfrm>
        </p:spPr>
      </p:pic>
      <p:pic>
        <p:nvPicPr>
          <p:cNvPr id="7" name="Immagine 6">
            <a:extLst>
              <a:ext uri="{FF2B5EF4-FFF2-40B4-BE49-F238E27FC236}">
                <a16:creationId xmlns:a16="http://schemas.microsoft.com/office/drawing/2014/main" id="{A3A9AEB3-C5AF-001B-7D60-D3846848DE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2337552"/>
            <a:ext cx="6095998" cy="4064000"/>
          </a:xfrm>
          <a:prstGeom prst="rect">
            <a:avLst/>
          </a:prstGeom>
        </p:spPr>
      </p:pic>
      <p:sp>
        <p:nvSpPr>
          <p:cNvPr id="8" name="CasellaDiTesto 7">
            <a:extLst>
              <a:ext uri="{FF2B5EF4-FFF2-40B4-BE49-F238E27FC236}">
                <a16:creationId xmlns:a16="http://schemas.microsoft.com/office/drawing/2014/main" id="{92B26460-A97E-A2C1-77BE-7B1E2F90464C}"/>
              </a:ext>
            </a:extLst>
          </p:cNvPr>
          <p:cNvSpPr txBox="1"/>
          <p:nvPr/>
        </p:nvSpPr>
        <p:spPr>
          <a:xfrm>
            <a:off x="401053" y="1684421"/>
            <a:ext cx="3320715" cy="461665"/>
          </a:xfrm>
          <a:prstGeom prst="rect">
            <a:avLst/>
          </a:prstGeom>
          <a:noFill/>
        </p:spPr>
        <p:txBody>
          <a:bodyPr wrap="square" rtlCol="0">
            <a:spAutoFit/>
          </a:bodyPr>
          <a:lstStyle/>
          <a:p>
            <a:r>
              <a:rPr lang="it-IT" sz="2400" dirty="0"/>
              <a:t>Serie storica GDP </a:t>
            </a:r>
            <a:r>
              <a:rPr lang="it-IT" sz="2400" dirty="0" err="1"/>
              <a:t>growth</a:t>
            </a:r>
            <a:endParaRPr lang="it-IT" sz="2400" dirty="0"/>
          </a:p>
        </p:txBody>
      </p:sp>
      <p:sp>
        <p:nvSpPr>
          <p:cNvPr id="9" name="CasellaDiTesto 8">
            <a:extLst>
              <a:ext uri="{FF2B5EF4-FFF2-40B4-BE49-F238E27FC236}">
                <a16:creationId xmlns:a16="http://schemas.microsoft.com/office/drawing/2014/main" id="{34E29AF2-B4FB-38B4-B067-DF287B83F7FA}"/>
              </a:ext>
            </a:extLst>
          </p:cNvPr>
          <p:cNvSpPr txBox="1"/>
          <p:nvPr/>
        </p:nvSpPr>
        <p:spPr>
          <a:xfrm>
            <a:off x="7972927" y="1619733"/>
            <a:ext cx="2839452" cy="461665"/>
          </a:xfrm>
          <a:prstGeom prst="rect">
            <a:avLst/>
          </a:prstGeom>
          <a:noFill/>
        </p:spPr>
        <p:txBody>
          <a:bodyPr wrap="square" rtlCol="0">
            <a:spAutoFit/>
          </a:bodyPr>
          <a:lstStyle/>
          <a:p>
            <a:r>
              <a:rPr lang="it-IT" sz="2400" dirty="0"/>
              <a:t>Decomposizione</a:t>
            </a:r>
          </a:p>
        </p:txBody>
      </p:sp>
      <p:sp>
        <p:nvSpPr>
          <p:cNvPr id="11" name="CasellaDiTesto 10">
            <a:extLst>
              <a:ext uri="{FF2B5EF4-FFF2-40B4-BE49-F238E27FC236}">
                <a16:creationId xmlns:a16="http://schemas.microsoft.com/office/drawing/2014/main" id="{A31376C6-41D8-4C90-3213-8CFAF9DDA8E6}"/>
              </a:ext>
            </a:extLst>
          </p:cNvPr>
          <p:cNvSpPr txBox="1"/>
          <p:nvPr/>
        </p:nvSpPr>
        <p:spPr>
          <a:xfrm>
            <a:off x="0" y="168416"/>
            <a:ext cx="620829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800" b="0" i="1" u="none" strike="noStrike" kern="1200" cap="none" spc="0" normalizeH="0" baseline="0" noProof="0" dirty="0">
                <a:ln>
                  <a:noFill/>
                </a:ln>
                <a:solidFill>
                  <a:prstClr val="white"/>
                </a:solidFill>
                <a:effectLst/>
                <a:uLnTx/>
                <a:uFillTx/>
                <a:latin typeface="Calibri Light" panose="020F0302020204030204"/>
                <a:ea typeface="+mn-ea"/>
                <a:cs typeface="+mn-cs"/>
              </a:rPr>
              <a:t>(5. Studio serie storiche: USA, Australia, Messico)</a:t>
            </a:r>
            <a:endPar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42274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3C0167D-F09A-58B2-3588-68C8CB10B56B}"/>
              </a:ext>
            </a:extLst>
          </p:cNvPr>
          <p:cNvSpPr>
            <a:spLocks noGrp="1"/>
          </p:cNvSpPr>
          <p:nvPr>
            <p:ph type="title"/>
          </p:nvPr>
        </p:nvSpPr>
        <p:spPr>
          <a:xfrm>
            <a:off x="0" y="256087"/>
            <a:ext cx="10515600" cy="662782"/>
          </a:xfrm>
        </p:spPr>
        <p:txBody>
          <a:bodyPr>
            <a:normAutofit fontScale="90000"/>
          </a:bodyPr>
          <a:lstStyle/>
          <a:p>
            <a:pPr marL="0" marR="0" lvl="0" indent="0" defTabSz="914400" rtl="0" eaLnBrk="1" fontAlgn="auto" latinLnBrk="0" hangingPunct="1">
              <a:lnSpc>
                <a:spcPct val="100000"/>
              </a:lnSpc>
              <a:spcBef>
                <a:spcPts val="0"/>
              </a:spcBef>
              <a:spcAft>
                <a:spcPts val="0"/>
              </a:spcAft>
              <a:tabLst/>
              <a:defRPr/>
            </a:pPr>
            <a:r>
              <a:rPr kumimoji="0" lang="it-IT" sz="2000" b="0" i="1" u="none" strike="noStrike" kern="1200" cap="none" spc="0" normalizeH="0" baseline="0" noProof="0" dirty="0">
                <a:ln>
                  <a:noFill/>
                </a:ln>
                <a:solidFill>
                  <a:prstClr val="white"/>
                </a:solidFill>
                <a:effectLst/>
                <a:uLnTx/>
                <a:uFillTx/>
                <a:latin typeface="Calibri Light" panose="020F0302020204030204"/>
                <a:ea typeface="+mn-ea"/>
                <a:cs typeface="+mn-cs"/>
              </a:rPr>
              <a:t>(5. Studio serie storiche: USA, Australia, Messico)</a:t>
            </a:r>
            <a:b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br>
            <a:endParaRPr lang="it-IT" dirty="0"/>
          </a:p>
        </p:txBody>
      </p:sp>
      <p:pic>
        <p:nvPicPr>
          <p:cNvPr id="5" name="Segnaposto contenuto 4">
            <a:extLst>
              <a:ext uri="{FF2B5EF4-FFF2-40B4-BE49-F238E27FC236}">
                <a16:creationId xmlns:a16="http://schemas.microsoft.com/office/drawing/2014/main" id="{6B699E78-6478-96C2-4E34-833045F1DC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563562"/>
            <a:ext cx="5710989" cy="3514455"/>
          </a:xfrm>
        </p:spPr>
      </p:pic>
      <p:pic>
        <p:nvPicPr>
          <p:cNvPr id="7" name="Immagine 6">
            <a:extLst>
              <a:ext uri="{FF2B5EF4-FFF2-40B4-BE49-F238E27FC236}">
                <a16:creationId xmlns:a16="http://schemas.microsoft.com/office/drawing/2014/main" id="{8F8A385D-15F0-DAE0-CFEE-B28411FA20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0989" y="2549456"/>
            <a:ext cx="6622519" cy="3528561"/>
          </a:xfrm>
          <a:prstGeom prst="rect">
            <a:avLst/>
          </a:prstGeom>
        </p:spPr>
      </p:pic>
      <p:sp>
        <p:nvSpPr>
          <p:cNvPr id="8" name="CasellaDiTesto 7">
            <a:extLst>
              <a:ext uri="{FF2B5EF4-FFF2-40B4-BE49-F238E27FC236}">
                <a16:creationId xmlns:a16="http://schemas.microsoft.com/office/drawing/2014/main" id="{DD91C55B-4A4F-95B6-27D1-07C62A4789D9}"/>
              </a:ext>
            </a:extLst>
          </p:cNvPr>
          <p:cNvSpPr txBox="1"/>
          <p:nvPr/>
        </p:nvSpPr>
        <p:spPr>
          <a:xfrm>
            <a:off x="1973179" y="1896292"/>
            <a:ext cx="4812631" cy="461665"/>
          </a:xfrm>
          <a:prstGeom prst="rect">
            <a:avLst/>
          </a:prstGeom>
          <a:noFill/>
        </p:spPr>
        <p:txBody>
          <a:bodyPr wrap="square" rtlCol="0">
            <a:spAutoFit/>
          </a:bodyPr>
          <a:lstStyle/>
          <a:p>
            <a:r>
              <a:rPr lang="it-IT" sz="2400" dirty="0"/>
              <a:t>Residui</a:t>
            </a:r>
            <a:endParaRPr lang="it-IT" dirty="0"/>
          </a:p>
        </p:txBody>
      </p:sp>
      <p:sp>
        <p:nvSpPr>
          <p:cNvPr id="9" name="CasellaDiTesto 8">
            <a:extLst>
              <a:ext uri="{FF2B5EF4-FFF2-40B4-BE49-F238E27FC236}">
                <a16:creationId xmlns:a16="http://schemas.microsoft.com/office/drawing/2014/main" id="{59A60BFF-D1B8-2E17-99E7-B37577049393}"/>
              </a:ext>
            </a:extLst>
          </p:cNvPr>
          <p:cNvSpPr txBox="1"/>
          <p:nvPr/>
        </p:nvSpPr>
        <p:spPr>
          <a:xfrm>
            <a:off x="8678778" y="1896292"/>
            <a:ext cx="3769895" cy="461665"/>
          </a:xfrm>
          <a:prstGeom prst="rect">
            <a:avLst/>
          </a:prstGeom>
          <a:noFill/>
        </p:spPr>
        <p:txBody>
          <a:bodyPr wrap="square" rtlCol="0">
            <a:spAutoFit/>
          </a:bodyPr>
          <a:lstStyle/>
          <a:p>
            <a:r>
              <a:rPr lang="it-IT" sz="2400" dirty="0"/>
              <a:t>Forecast</a:t>
            </a:r>
          </a:p>
        </p:txBody>
      </p:sp>
    </p:spTree>
    <p:extLst>
      <p:ext uri="{BB962C8B-B14F-4D97-AF65-F5344CB8AC3E}">
        <p14:creationId xmlns:p14="http://schemas.microsoft.com/office/powerpoint/2010/main" val="18399035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74F764F-DD6E-4AAD-A7A4-E8CEF134B5FD}"/>
              </a:ext>
            </a:extLst>
          </p:cNvPr>
          <p:cNvSpPr>
            <a:spLocks noGrp="1"/>
          </p:cNvSpPr>
          <p:nvPr>
            <p:ph type="title"/>
          </p:nvPr>
        </p:nvSpPr>
        <p:spPr>
          <a:xfrm>
            <a:off x="0" y="746703"/>
            <a:ext cx="10515600" cy="789907"/>
          </a:xfrm>
        </p:spPr>
        <p:txBody>
          <a:bodyPr>
            <a:normAutofit/>
          </a:bodyPr>
          <a:lstStyle/>
          <a:p>
            <a:r>
              <a:rPr lang="it-IT" sz="2800" u="sng" dirty="0"/>
              <a:t>Serie storica Australia:</a:t>
            </a:r>
          </a:p>
        </p:txBody>
      </p:sp>
      <p:pic>
        <p:nvPicPr>
          <p:cNvPr id="5" name="Segnaposto contenuto 4">
            <a:extLst>
              <a:ext uri="{FF2B5EF4-FFF2-40B4-BE49-F238E27FC236}">
                <a16:creationId xmlns:a16="http://schemas.microsoft.com/office/drawing/2014/main" id="{628FB926-969F-5CDE-964E-F8583B7B4C3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445" t="7928" r="7253" b="6172"/>
          <a:stretch/>
        </p:blipFill>
        <p:spPr>
          <a:xfrm>
            <a:off x="0" y="2486525"/>
            <a:ext cx="5967663" cy="3737811"/>
          </a:xfrm>
        </p:spPr>
      </p:pic>
      <p:pic>
        <p:nvPicPr>
          <p:cNvPr id="7" name="Immagine 6">
            <a:extLst>
              <a:ext uri="{FF2B5EF4-FFF2-40B4-BE49-F238E27FC236}">
                <a16:creationId xmlns:a16="http://schemas.microsoft.com/office/drawing/2014/main" id="{FFCE6F29-C1A1-CFDF-2E42-9B5B174189C8}"/>
              </a:ext>
            </a:extLst>
          </p:cNvPr>
          <p:cNvPicPr>
            <a:picLocks noChangeAspect="1"/>
          </p:cNvPicPr>
          <p:nvPr/>
        </p:nvPicPr>
        <p:blipFill rotWithShape="1">
          <a:blip r:embed="rId3">
            <a:extLst>
              <a:ext uri="{28A0092B-C50C-407E-A947-70E740481C1C}">
                <a14:useLocalDpi xmlns:a14="http://schemas.microsoft.com/office/drawing/2010/main" val="0"/>
              </a:ext>
            </a:extLst>
          </a:blip>
          <a:srcRect l="-2105" b="14100"/>
          <a:stretch/>
        </p:blipFill>
        <p:spPr>
          <a:xfrm>
            <a:off x="5855369" y="2486525"/>
            <a:ext cx="6336632" cy="3737811"/>
          </a:xfrm>
          <a:prstGeom prst="rect">
            <a:avLst/>
          </a:prstGeom>
        </p:spPr>
      </p:pic>
      <p:sp>
        <p:nvSpPr>
          <p:cNvPr id="9" name="CasellaDiTesto 8">
            <a:extLst>
              <a:ext uri="{FF2B5EF4-FFF2-40B4-BE49-F238E27FC236}">
                <a16:creationId xmlns:a16="http://schemas.microsoft.com/office/drawing/2014/main" id="{22FAA649-1288-6A05-DDDC-03B886559328}"/>
              </a:ext>
            </a:extLst>
          </p:cNvPr>
          <p:cNvSpPr txBox="1"/>
          <p:nvPr/>
        </p:nvSpPr>
        <p:spPr>
          <a:xfrm>
            <a:off x="7988969" y="1589946"/>
            <a:ext cx="6096000"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rPr>
              <a:t>Decomposizione</a:t>
            </a:r>
          </a:p>
        </p:txBody>
      </p:sp>
      <p:sp>
        <p:nvSpPr>
          <p:cNvPr id="11" name="CasellaDiTesto 10">
            <a:extLst>
              <a:ext uri="{FF2B5EF4-FFF2-40B4-BE49-F238E27FC236}">
                <a16:creationId xmlns:a16="http://schemas.microsoft.com/office/drawing/2014/main" id="{84601978-B6DC-9186-3AAB-7FF729F21CE2}"/>
              </a:ext>
            </a:extLst>
          </p:cNvPr>
          <p:cNvSpPr txBox="1"/>
          <p:nvPr/>
        </p:nvSpPr>
        <p:spPr>
          <a:xfrm>
            <a:off x="1419726" y="1576571"/>
            <a:ext cx="7042484"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rPr>
              <a:t>Serie storica GDP </a:t>
            </a:r>
            <a:r>
              <a:rPr kumimoji="0" lang="it-IT" sz="2400" b="0" i="0" u="none" strike="noStrike" kern="1200" cap="none" spc="0" normalizeH="0" baseline="0" noProof="0" dirty="0" err="1">
                <a:ln>
                  <a:noFill/>
                </a:ln>
                <a:solidFill>
                  <a:prstClr val="white"/>
                </a:solidFill>
                <a:effectLst/>
                <a:uLnTx/>
                <a:uFillTx/>
                <a:latin typeface="Calibri" panose="020F0502020204030204"/>
                <a:ea typeface="+mn-ea"/>
                <a:cs typeface="+mn-cs"/>
              </a:rPr>
              <a:t>growth</a:t>
            </a:r>
            <a:endPar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CasellaDiTesto 12">
            <a:extLst>
              <a:ext uri="{FF2B5EF4-FFF2-40B4-BE49-F238E27FC236}">
                <a16:creationId xmlns:a16="http://schemas.microsoft.com/office/drawing/2014/main" id="{B4B3A39B-5531-2D2C-5CDC-2F91E570BDAE}"/>
              </a:ext>
            </a:extLst>
          </p:cNvPr>
          <p:cNvSpPr txBox="1"/>
          <p:nvPr/>
        </p:nvSpPr>
        <p:spPr>
          <a:xfrm>
            <a:off x="0" y="172725"/>
            <a:ext cx="717082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800" b="0" i="1" u="none" strike="noStrike" kern="1200" cap="none" spc="0" normalizeH="0" baseline="0" noProof="0" dirty="0">
                <a:ln>
                  <a:noFill/>
                </a:ln>
                <a:solidFill>
                  <a:prstClr val="white"/>
                </a:solidFill>
                <a:effectLst/>
                <a:uLnTx/>
                <a:uFillTx/>
                <a:latin typeface="Calibri Light" panose="020F0302020204030204"/>
                <a:ea typeface="+mn-ea"/>
                <a:cs typeface="+mn-cs"/>
              </a:rPr>
              <a:t>(5. Studio serie storiche: USA, Australia, Messico)</a:t>
            </a:r>
            <a:endPar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86151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5F731E-65DD-5DC4-FF88-3ABF53F54F59}"/>
              </a:ext>
            </a:extLst>
          </p:cNvPr>
          <p:cNvSpPr>
            <a:spLocks noGrp="1"/>
          </p:cNvSpPr>
          <p:nvPr>
            <p:ph type="title"/>
          </p:nvPr>
        </p:nvSpPr>
        <p:spPr>
          <a:xfrm>
            <a:off x="0" y="284915"/>
            <a:ext cx="8081211" cy="870116"/>
          </a:xfrm>
        </p:spPr>
        <p:txBody>
          <a:bodyPr>
            <a:normAutofit fontScale="90000"/>
          </a:bodyPr>
          <a:lstStyle/>
          <a:p>
            <a:pPr marL="0" marR="0" lvl="0" indent="0" defTabSz="914400" rtl="0" eaLnBrk="1" fontAlgn="auto" latinLnBrk="0" hangingPunct="1">
              <a:lnSpc>
                <a:spcPct val="100000"/>
              </a:lnSpc>
              <a:spcBef>
                <a:spcPts val="0"/>
              </a:spcBef>
              <a:spcAft>
                <a:spcPts val="0"/>
              </a:spcAft>
              <a:tabLst/>
              <a:defRPr/>
            </a:pPr>
            <a:r>
              <a:rPr kumimoji="0" lang="it-IT" sz="2000" b="0" i="1" u="none" strike="noStrike" kern="1200" cap="none" spc="0" normalizeH="0" baseline="0" noProof="0" dirty="0">
                <a:ln>
                  <a:noFill/>
                </a:ln>
                <a:solidFill>
                  <a:prstClr val="white"/>
                </a:solidFill>
                <a:effectLst/>
                <a:uLnTx/>
                <a:uFillTx/>
                <a:latin typeface="Calibri Light" panose="020F0302020204030204"/>
                <a:ea typeface="+mn-ea"/>
                <a:cs typeface="+mn-cs"/>
              </a:rPr>
              <a:t>(5. Studio serie storiche: USA, Australia, Messico)</a:t>
            </a:r>
            <a:b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br>
            <a:endParaRPr lang="it-IT" dirty="0"/>
          </a:p>
        </p:txBody>
      </p:sp>
      <p:pic>
        <p:nvPicPr>
          <p:cNvPr id="11" name="Segnaposto contenuto 10">
            <a:extLst>
              <a:ext uri="{FF2B5EF4-FFF2-40B4-BE49-F238E27FC236}">
                <a16:creationId xmlns:a16="http://schemas.microsoft.com/office/drawing/2014/main" id="{C0105EAA-27E5-9B93-4AC6-6F01770F8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29860" y="2625351"/>
            <a:ext cx="6863193" cy="3751385"/>
          </a:xfrm>
        </p:spPr>
      </p:pic>
      <p:pic>
        <p:nvPicPr>
          <p:cNvPr id="7" name="Immagine 6">
            <a:extLst>
              <a:ext uri="{FF2B5EF4-FFF2-40B4-BE49-F238E27FC236}">
                <a16:creationId xmlns:a16="http://schemas.microsoft.com/office/drawing/2014/main" id="{EFFA103C-D9DC-4D57-4E9A-85E0670537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25352"/>
            <a:ext cx="6096000" cy="3751385"/>
          </a:xfrm>
          <a:prstGeom prst="rect">
            <a:avLst/>
          </a:prstGeom>
        </p:spPr>
      </p:pic>
      <p:sp>
        <p:nvSpPr>
          <p:cNvPr id="13" name="CasellaDiTesto 12">
            <a:extLst>
              <a:ext uri="{FF2B5EF4-FFF2-40B4-BE49-F238E27FC236}">
                <a16:creationId xmlns:a16="http://schemas.microsoft.com/office/drawing/2014/main" id="{F03036B6-C640-D58D-1965-14C83A29BC51}"/>
              </a:ext>
            </a:extLst>
          </p:cNvPr>
          <p:cNvSpPr txBox="1"/>
          <p:nvPr/>
        </p:nvSpPr>
        <p:spPr>
          <a:xfrm>
            <a:off x="1816769" y="1927187"/>
            <a:ext cx="6296526"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rPr>
              <a:t>Residui</a:t>
            </a:r>
            <a:endPar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CasellaDiTesto 14">
            <a:extLst>
              <a:ext uri="{FF2B5EF4-FFF2-40B4-BE49-F238E27FC236}">
                <a16:creationId xmlns:a16="http://schemas.microsoft.com/office/drawing/2014/main" id="{8A1986F6-3BEC-E274-DAE4-4F4440D87D5D}"/>
              </a:ext>
            </a:extLst>
          </p:cNvPr>
          <p:cNvSpPr txBox="1"/>
          <p:nvPr/>
        </p:nvSpPr>
        <p:spPr>
          <a:xfrm>
            <a:off x="8426116" y="1927187"/>
            <a:ext cx="6296526"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2400" b="0" i="0" u="none" strike="noStrike" kern="1200" cap="none" spc="0" normalizeH="0" baseline="0" noProof="0" dirty="0">
                <a:ln>
                  <a:noFill/>
                </a:ln>
                <a:solidFill>
                  <a:prstClr val="white"/>
                </a:solidFill>
                <a:effectLst/>
                <a:uLnTx/>
                <a:uFillTx/>
                <a:latin typeface="Calibri" panose="020F0502020204030204"/>
                <a:ea typeface="+mn-ea"/>
                <a:cs typeface="+mn-cs"/>
              </a:rPr>
              <a:t>Forecast</a:t>
            </a:r>
          </a:p>
        </p:txBody>
      </p:sp>
    </p:spTree>
    <p:extLst>
      <p:ext uri="{BB962C8B-B14F-4D97-AF65-F5344CB8AC3E}">
        <p14:creationId xmlns:p14="http://schemas.microsoft.com/office/powerpoint/2010/main" val="1091933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85B4FBA-E43A-7EFD-493C-8255C08AFE5A}"/>
              </a:ext>
            </a:extLst>
          </p:cNvPr>
          <p:cNvSpPr>
            <a:spLocks noGrp="1"/>
          </p:cNvSpPr>
          <p:nvPr>
            <p:ph type="title"/>
          </p:nvPr>
        </p:nvSpPr>
        <p:spPr>
          <a:xfrm>
            <a:off x="838200" y="365126"/>
            <a:ext cx="9862226" cy="568730"/>
          </a:xfrm>
        </p:spPr>
        <p:txBody>
          <a:bodyPr>
            <a:noAutofit/>
          </a:bodyPr>
          <a:lstStyle/>
          <a:p>
            <a:r>
              <a:rPr lang="it-IT" sz="3600" b="1" dirty="0"/>
              <a:t>1. Prefazione: raccolta dati e obiettivo di ricerca</a:t>
            </a:r>
          </a:p>
        </p:txBody>
      </p:sp>
      <p:sp>
        <p:nvSpPr>
          <p:cNvPr id="3" name="Segnaposto contenuto 2">
            <a:extLst>
              <a:ext uri="{FF2B5EF4-FFF2-40B4-BE49-F238E27FC236}">
                <a16:creationId xmlns:a16="http://schemas.microsoft.com/office/drawing/2014/main" id="{1B0DCCDD-097A-0121-273E-289FA0FB4B42}"/>
              </a:ext>
            </a:extLst>
          </p:cNvPr>
          <p:cNvSpPr>
            <a:spLocks noGrp="1"/>
          </p:cNvSpPr>
          <p:nvPr>
            <p:ph idx="1"/>
          </p:nvPr>
        </p:nvSpPr>
        <p:spPr>
          <a:xfrm>
            <a:off x="838200" y="1575198"/>
            <a:ext cx="10601528" cy="4071623"/>
          </a:xfrm>
        </p:spPr>
        <p:txBody>
          <a:bodyPr>
            <a:normAutofit/>
          </a:bodyPr>
          <a:lstStyle/>
          <a:p>
            <a:r>
              <a:rPr lang="it-IT" sz="2400" u="sng" dirty="0"/>
              <a:t>Obiettivo iniziale</a:t>
            </a:r>
            <a:r>
              <a:rPr lang="it-IT" sz="2400" dirty="0">
                <a:sym typeface="Wingdings" panose="05000000000000000000" pitchFamily="2" charset="2"/>
              </a:rPr>
              <a:t> tentare di riprodurre la nuvola di punti di Madison utilizzando le stesse variabili da lui considerate: GDP per capita e tasso di crescita composto per tutto il periodo, nel nostro caso ottenuto come media dei tassi nel periodo 1991-2021.</a:t>
            </a:r>
          </a:p>
          <a:p>
            <a:r>
              <a:rPr lang="it-IT" sz="2400" dirty="0">
                <a:sym typeface="Wingdings" panose="05000000000000000000" pitchFamily="2" charset="2"/>
              </a:rPr>
              <a:t>Al fine di replicare il modello si sono considerati:  GDP per capita dei vari Paesi nel periodo 1991-2021 normalizzato per quello degli USA e la media dei tassi di crescita nello stesso periodo considerato.         (Dati World Bank)</a:t>
            </a:r>
          </a:p>
          <a:p>
            <a:r>
              <a:rPr lang="it-IT" sz="2400" dirty="0">
                <a:sym typeface="Wingdings" panose="05000000000000000000" pitchFamily="2" charset="2"/>
              </a:rPr>
              <a:t>Necessità di normalizzare il GDP per capita per ottenere lo stesso ordine numerico del tasso di crescita, altrimenti non ci sarebbe stata una corretta interpretazione dei dati poiché una variabile avrebbe prevalso sull’altra.</a:t>
            </a:r>
          </a:p>
          <a:p>
            <a:pPr marL="0" indent="0">
              <a:buNone/>
            </a:pPr>
            <a:endParaRPr lang="it-IT" dirty="0"/>
          </a:p>
        </p:txBody>
      </p:sp>
    </p:spTree>
    <p:extLst>
      <p:ext uri="{BB962C8B-B14F-4D97-AF65-F5344CB8AC3E}">
        <p14:creationId xmlns:p14="http://schemas.microsoft.com/office/powerpoint/2010/main" val="3464416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AA4B066-8022-AA07-1424-17AA784D5012}"/>
              </a:ext>
            </a:extLst>
          </p:cNvPr>
          <p:cNvSpPr>
            <a:spLocks noGrp="1"/>
          </p:cNvSpPr>
          <p:nvPr>
            <p:ph type="title"/>
          </p:nvPr>
        </p:nvSpPr>
        <p:spPr>
          <a:xfrm>
            <a:off x="838200" y="365126"/>
            <a:ext cx="10515600" cy="315912"/>
          </a:xfrm>
        </p:spPr>
        <p:txBody>
          <a:bodyPr>
            <a:noAutofit/>
          </a:bodyPr>
          <a:lstStyle/>
          <a:p>
            <a:r>
              <a:rPr lang="it-IT" sz="1800" b="1" i="1" dirty="0"/>
              <a:t>(1. Prefazione: raccolta dati e obiettivo di ricerca)</a:t>
            </a:r>
            <a:endParaRPr lang="it-IT" sz="1800" i="1" dirty="0"/>
          </a:p>
        </p:txBody>
      </p:sp>
      <p:sp>
        <p:nvSpPr>
          <p:cNvPr id="3" name="Segnaposto contenuto 2">
            <a:extLst>
              <a:ext uri="{FF2B5EF4-FFF2-40B4-BE49-F238E27FC236}">
                <a16:creationId xmlns:a16="http://schemas.microsoft.com/office/drawing/2014/main" id="{F5710CB0-29EC-EC3D-05AF-8B4A93EA21E7}"/>
              </a:ext>
            </a:extLst>
          </p:cNvPr>
          <p:cNvSpPr>
            <a:spLocks noGrp="1"/>
          </p:cNvSpPr>
          <p:nvPr>
            <p:ph idx="1"/>
          </p:nvPr>
        </p:nvSpPr>
        <p:spPr>
          <a:xfrm>
            <a:off x="838200" y="2054500"/>
            <a:ext cx="10515600" cy="2902512"/>
          </a:xfrm>
        </p:spPr>
        <p:txBody>
          <a:bodyPr>
            <a:normAutofit/>
          </a:bodyPr>
          <a:lstStyle/>
          <a:p>
            <a:r>
              <a:rPr lang="it-IT" sz="2400" dirty="0">
                <a:sym typeface="Wingdings" panose="05000000000000000000" pitchFamily="2" charset="2"/>
              </a:rPr>
              <a:t>Non ci siamo riusciti per mancanza di dati puliti per alcuni paesi e perché Madison nella sua analisi esclude o raggruppa alcuni dei Paesi collocati nel gruppo dei più poveri. </a:t>
            </a:r>
          </a:p>
          <a:p>
            <a:r>
              <a:rPr lang="it-IT" sz="2400" u="sng" dirty="0">
                <a:sym typeface="Wingdings" panose="05000000000000000000" pitchFamily="2" charset="2"/>
              </a:rPr>
              <a:t>Dati puliti</a:t>
            </a:r>
            <a:r>
              <a:rPr lang="it-IT" sz="2400" dirty="0">
                <a:sym typeface="Wingdings" panose="05000000000000000000" pitchFamily="2" charset="2"/>
              </a:rPr>
              <a:t> presenza di dati sul GDP per capita e tassi di crescita per ogni anno.</a:t>
            </a:r>
          </a:p>
          <a:p>
            <a:r>
              <a:rPr lang="it-IT" sz="2400" dirty="0"/>
              <a:t>Importante notare, per quanto appena detto, che se nel nostro modello escludessimo il gruppo dei Paesi a basso reddito: le due nuvole di punti si somiglierebbero di più</a:t>
            </a:r>
          </a:p>
        </p:txBody>
      </p:sp>
    </p:spTree>
    <p:extLst>
      <p:ext uri="{BB962C8B-B14F-4D97-AF65-F5344CB8AC3E}">
        <p14:creationId xmlns:p14="http://schemas.microsoft.com/office/powerpoint/2010/main" val="3313864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7CE7EB7-6CDC-C143-A104-82626F03C499}"/>
              </a:ext>
            </a:extLst>
          </p:cNvPr>
          <p:cNvSpPr>
            <a:spLocks noGrp="1"/>
          </p:cNvSpPr>
          <p:nvPr>
            <p:ph type="title"/>
          </p:nvPr>
        </p:nvSpPr>
        <p:spPr>
          <a:xfrm>
            <a:off x="838200" y="365126"/>
            <a:ext cx="10515600" cy="315912"/>
          </a:xfrm>
        </p:spPr>
        <p:txBody>
          <a:bodyPr>
            <a:noAutofit/>
          </a:bodyPr>
          <a:lstStyle/>
          <a:p>
            <a:r>
              <a:rPr kumimoji="0" lang="it-IT" sz="1800" b="1" i="1" u="none" strike="noStrike" kern="1200" cap="none" spc="0" normalizeH="0" baseline="0" noProof="0" dirty="0">
                <a:ln>
                  <a:noFill/>
                </a:ln>
                <a:solidFill>
                  <a:prstClr val="white"/>
                </a:solidFill>
                <a:effectLst/>
                <a:uLnTx/>
                <a:uFillTx/>
                <a:latin typeface="Calibri Light" panose="020F0302020204030204"/>
                <a:ea typeface="+mj-ea"/>
                <a:cs typeface="+mj-cs"/>
              </a:rPr>
              <a:t>(1. Prefazione: raccolta dati e obiettivo di ricerca)</a:t>
            </a:r>
            <a:endParaRPr lang="it-IT" sz="1800" dirty="0"/>
          </a:p>
        </p:txBody>
      </p:sp>
      <p:pic>
        <p:nvPicPr>
          <p:cNvPr id="4" name="Segnaposto contenuto 3">
            <a:extLst>
              <a:ext uri="{FF2B5EF4-FFF2-40B4-BE49-F238E27FC236}">
                <a16:creationId xmlns:a16="http://schemas.microsoft.com/office/drawing/2014/main" id="{0EF45B9A-558B-0C18-42C3-A6B697C181E5}"/>
              </a:ext>
            </a:extLst>
          </p:cNvPr>
          <p:cNvPicPr>
            <a:picLocks noGrp="1" noChangeAspect="1"/>
          </p:cNvPicPr>
          <p:nvPr>
            <p:ph idx="1"/>
          </p:nvPr>
        </p:nvPicPr>
        <p:blipFill>
          <a:blip r:embed="rId2"/>
          <a:stretch>
            <a:fillRect/>
          </a:stretch>
        </p:blipFill>
        <p:spPr>
          <a:xfrm>
            <a:off x="5945358" y="1039161"/>
            <a:ext cx="6246642" cy="4779678"/>
          </a:xfrm>
          <a:prstGeom prst="rect">
            <a:avLst/>
          </a:prstGeom>
        </p:spPr>
      </p:pic>
      <p:pic>
        <p:nvPicPr>
          <p:cNvPr id="5" name="Immagine 4">
            <a:extLst>
              <a:ext uri="{FF2B5EF4-FFF2-40B4-BE49-F238E27FC236}">
                <a16:creationId xmlns:a16="http://schemas.microsoft.com/office/drawing/2014/main" id="{071455C1-099D-8A65-7881-D5342B0389A9}"/>
              </a:ext>
            </a:extLst>
          </p:cNvPr>
          <p:cNvPicPr>
            <a:picLocks noChangeAspect="1"/>
          </p:cNvPicPr>
          <p:nvPr/>
        </p:nvPicPr>
        <p:blipFill>
          <a:blip r:embed="rId3"/>
          <a:stretch>
            <a:fillRect/>
          </a:stretch>
        </p:blipFill>
        <p:spPr>
          <a:xfrm>
            <a:off x="0" y="1039161"/>
            <a:ext cx="5854123" cy="4779678"/>
          </a:xfrm>
          <a:prstGeom prst="rect">
            <a:avLst/>
          </a:prstGeom>
        </p:spPr>
      </p:pic>
    </p:spTree>
    <p:extLst>
      <p:ext uri="{BB962C8B-B14F-4D97-AF65-F5344CB8AC3E}">
        <p14:creationId xmlns:p14="http://schemas.microsoft.com/office/powerpoint/2010/main" val="371740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AB2AD69-1236-6FA8-5D4B-F6F297B198C8}"/>
              </a:ext>
            </a:extLst>
          </p:cNvPr>
          <p:cNvSpPr>
            <a:spLocks noGrp="1"/>
          </p:cNvSpPr>
          <p:nvPr>
            <p:ph type="title"/>
          </p:nvPr>
        </p:nvSpPr>
        <p:spPr>
          <a:xfrm>
            <a:off x="838200" y="365126"/>
            <a:ext cx="10515600" cy="315912"/>
          </a:xfrm>
        </p:spPr>
        <p:txBody>
          <a:bodyPr>
            <a:noAutofit/>
          </a:bodyPr>
          <a:lstStyle/>
          <a:p>
            <a:r>
              <a:rPr kumimoji="0" lang="it-IT" sz="1800" b="1" i="1" u="none" strike="noStrike" kern="1200" cap="none" spc="0" normalizeH="0" baseline="0" noProof="0" dirty="0">
                <a:ln>
                  <a:noFill/>
                </a:ln>
                <a:solidFill>
                  <a:prstClr val="white"/>
                </a:solidFill>
                <a:effectLst/>
                <a:uLnTx/>
                <a:uFillTx/>
                <a:latin typeface="Calibri Light" panose="020F0302020204030204"/>
                <a:ea typeface="+mj-ea"/>
                <a:cs typeface="+mj-cs"/>
              </a:rPr>
              <a:t>(1. Prefazione: raccolta dati e obiettivo di ricerca)</a:t>
            </a:r>
            <a:endParaRPr lang="it-IT" sz="1800" dirty="0"/>
          </a:p>
        </p:txBody>
      </p:sp>
      <p:sp>
        <p:nvSpPr>
          <p:cNvPr id="3" name="Segnaposto contenuto 2">
            <a:extLst>
              <a:ext uri="{FF2B5EF4-FFF2-40B4-BE49-F238E27FC236}">
                <a16:creationId xmlns:a16="http://schemas.microsoft.com/office/drawing/2014/main" id="{85E057CF-6F4B-6D0D-C6EF-2CB6694518BA}"/>
              </a:ext>
            </a:extLst>
          </p:cNvPr>
          <p:cNvSpPr>
            <a:spLocks noGrp="1"/>
          </p:cNvSpPr>
          <p:nvPr>
            <p:ph idx="1"/>
          </p:nvPr>
        </p:nvSpPr>
        <p:spPr>
          <a:xfrm>
            <a:off x="838200" y="1654385"/>
            <a:ext cx="10515600" cy="3928268"/>
          </a:xfrm>
        </p:spPr>
        <p:txBody>
          <a:bodyPr>
            <a:normAutofit/>
          </a:bodyPr>
          <a:lstStyle/>
          <a:p>
            <a:r>
              <a:rPr lang="it-IT" sz="2400" u="sng" dirty="0"/>
              <a:t>Nuovi obiettivi di ricerca</a:t>
            </a:r>
            <a:r>
              <a:rPr lang="it-IT" sz="2400" u="sng" dirty="0">
                <a:sym typeface="Wingdings" panose="05000000000000000000" pitchFamily="2" charset="2"/>
              </a:rPr>
              <a:t>:</a:t>
            </a:r>
          </a:p>
          <a:p>
            <a:pPr marL="514350" indent="-514350">
              <a:buFont typeface="+mj-lt"/>
              <a:buAutoNum type="arabicPeriod"/>
            </a:pPr>
            <a:r>
              <a:rPr lang="it-IT" sz="2400" dirty="0">
                <a:sym typeface="Wingdings" panose="05000000000000000000" pitchFamily="2" charset="2"/>
              </a:rPr>
              <a:t>Analizzare i gruppi dei Paesi per simile crescita ed individuare eventuali </a:t>
            </a:r>
            <a:r>
              <a:rPr lang="it-IT" sz="2400" dirty="0" err="1">
                <a:sym typeface="Wingdings" panose="05000000000000000000" pitchFamily="2" charset="2"/>
              </a:rPr>
              <a:t>Outlier</a:t>
            </a:r>
            <a:r>
              <a:rPr lang="it-IT" sz="2400" dirty="0">
                <a:sym typeface="Wingdings" panose="05000000000000000000" pitchFamily="2" charset="2"/>
              </a:rPr>
              <a:t> dei gruppi;</a:t>
            </a:r>
          </a:p>
          <a:p>
            <a:pPr marL="514350" indent="-514350">
              <a:buFont typeface="+mj-lt"/>
              <a:buAutoNum type="arabicPeriod"/>
            </a:pPr>
            <a:r>
              <a:rPr lang="it-IT" sz="2400" dirty="0">
                <a:sym typeface="Wingdings" panose="05000000000000000000" pitchFamily="2" charset="2"/>
              </a:rPr>
              <a:t>Mettere a confronto i gruppi di partenza individuati con i dati del GDP per capita al 1991 con la loro posizione all’interno del nostro asse cartesiano nel presente (2022) Gruppi modello vs  suddivisione per soglie di reddito della world bank al 2022</a:t>
            </a:r>
          </a:p>
          <a:p>
            <a:pPr marL="514350" indent="-514350">
              <a:buFont typeface="+mj-lt"/>
              <a:buAutoNum type="arabicPeriod"/>
            </a:pPr>
            <a:r>
              <a:rPr lang="it-IT" sz="2400" dirty="0">
                <a:sym typeface="Wingdings" panose="05000000000000000000" pitchFamily="2" charset="2"/>
              </a:rPr>
              <a:t>Studio delle serie storiche di alcuni </a:t>
            </a:r>
            <a:r>
              <a:rPr lang="it-IT" sz="2400" dirty="0" err="1">
                <a:sym typeface="Wingdings" panose="05000000000000000000" pitchFamily="2" charset="2"/>
              </a:rPr>
              <a:t>Outlier</a:t>
            </a:r>
            <a:r>
              <a:rPr lang="it-IT" sz="2400" dirty="0">
                <a:sym typeface="Wingdings" panose="05000000000000000000" pitchFamily="2" charset="2"/>
              </a:rPr>
              <a:t> e degli USA al fine di comprendere come sarebbe dovuta essere la crescita di questi Paesi, nel periodo previsto, sulla base dei dati considerati</a:t>
            </a:r>
            <a:endParaRPr lang="it-IT" sz="2400" dirty="0"/>
          </a:p>
        </p:txBody>
      </p:sp>
    </p:spTree>
    <p:extLst>
      <p:ext uri="{BB962C8B-B14F-4D97-AF65-F5344CB8AC3E}">
        <p14:creationId xmlns:p14="http://schemas.microsoft.com/office/powerpoint/2010/main" val="3723595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1C72F0-A0D2-292A-B1AE-BB3FF368B26B}"/>
              </a:ext>
            </a:extLst>
          </p:cNvPr>
          <p:cNvSpPr>
            <a:spLocks noGrp="1"/>
          </p:cNvSpPr>
          <p:nvPr>
            <p:ph type="title"/>
          </p:nvPr>
        </p:nvSpPr>
        <p:spPr>
          <a:xfrm>
            <a:off x="838200" y="365126"/>
            <a:ext cx="10515600" cy="1074568"/>
          </a:xfrm>
        </p:spPr>
        <p:txBody>
          <a:bodyPr>
            <a:noAutofit/>
          </a:bodyPr>
          <a:lstStyle/>
          <a:p>
            <a:r>
              <a:rPr lang="it-IT" sz="3600" dirty="0"/>
              <a:t>2. Modelli di Clustering (raggruppamento): </a:t>
            </a:r>
            <a:br>
              <a:rPr lang="it-IT" sz="3600" dirty="0"/>
            </a:br>
            <a:r>
              <a:rPr lang="it-IT" sz="3600" dirty="0"/>
              <a:t>modello gerarchico e modello K-</a:t>
            </a:r>
            <a:r>
              <a:rPr lang="it-IT" sz="3600" dirty="0" err="1"/>
              <a:t>means</a:t>
            </a:r>
            <a:endParaRPr lang="it-IT" sz="3600" dirty="0"/>
          </a:p>
        </p:txBody>
      </p:sp>
      <p:sp>
        <p:nvSpPr>
          <p:cNvPr id="3" name="Segnaposto contenuto 2">
            <a:extLst>
              <a:ext uri="{FF2B5EF4-FFF2-40B4-BE49-F238E27FC236}">
                <a16:creationId xmlns:a16="http://schemas.microsoft.com/office/drawing/2014/main" id="{17B97B99-8434-8E51-7B23-115635A7DD5F}"/>
              </a:ext>
            </a:extLst>
          </p:cNvPr>
          <p:cNvSpPr>
            <a:spLocks noGrp="1"/>
          </p:cNvSpPr>
          <p:nvPr>
            <p:ph idx="1"/>
          </p:nvPr>
        </p:nvSpPr>
        <p:spPr>
          <a:xfrm>
            <a:off x="693821" y="2065336"/>
            <a:ext cx="10515600" cy="3565443"/>
          </a:xfrm>
        </p:spPr>
        <p:txBody>
          <a:bodyPr>
            <a:normAutofit/>
          </a:bodyPr>
          <a:lstStyle/>
          <a:p>
            <a:r>
              <a:rPr lang="it-IT" sz="2400" dirty="0"/>
              <a:t>Al fine di suddividere i Paesi in gruppi attraverso i dati considerati e aumentare la robustezza del risultato</a:t>
            </a:r>
            <a:r>
              <a:rPr lang="it-IT" sz="2400" dirty="0">
                <a:sym typeface="Wingdings" panose="05000000000000000000" pitchFamily="2" charset="2"/>
              </a:rPr>
              <a:t>, </a:t>
            </a:r>
            <a:r>
              <a:rPr lang="it-IT" sz="2400" dirty="0"/>
              <a:t>sono stati applicate due forme differenti di Clustering: </a:t>
            </a:r>
            <a:r>
              <a:rPr lang="it-IT" sz="2400" u="sng" dirty="0"/>
              <a:t>modello gerarchico e modello K-</a:t>
            </a:r>
            <a:r>
              <a:rPr lang="it-IT" sz="2400" u="sng" dirty="0" err="1"/>
              <a:t>means</a:t>
            </a:r>
            <a:r>
              <a:rPr lang="it-IT" sz="2400" u="sng" dirty="0"/>
              <a:t> (non gerarchico)</a:t>
            </a:r>
          </a:p>
          <a:p>
            <a:pPr marL="0" indent="0">
              <a:buNone/>
            </a:pPr>
            <a:r>
              <a:rPr lang="it-IT" sz="2400" dirty="0"/>
              <a:t>  (</a:t>
            </a:r>
            <a:r>
              <a:rPr lang="it-IT" sz="2400" b="1" dirty="0"/>
              <a:t>N.B. </a:t>
            </a:r>
            <a:r>
              <a:rPr lang="it-IT" sz="2400" b="1" dirty="0">
                <a:sym typeface="Wingdings" panose="05000000000000000000" pitchFamily="2" charset="2"/>
              </a:rPr>
              <a:t> </a:t>
            </a:r>
            <a:r>
              <a:rPr lang="it-IT" sz="2400" dirty="0">
                <a:sym typeface="Wingdings" panose="05000000000000000000" pitchFamily="2" charset="2"/>
              </a:rPr>
              <a:t>p</a:t>
            </a:r>
            <a:r>
              <a:rPr lang="it-IT" sz="2400" dirty="0"/>
              <a:t>er lo stesso motivo sono stati utilizzati diversi metodi di      rappresentazione dell’unione dei gruppi nel metodo gerarchico.)</a:t>
            </a:r>
          </a:p>
          <a:p>
            <a:pPr marL="0" indent="0">
              <a:buNone/>
            </a:pPr>
            <a:endParaRPr lang="it-IT" sz="2400" dirty="0"/>
          </a:p>
          <a:p>
            <a:r>
              <a:rPr lang="it-IT" sz="2400" dirty="0"/>
              <a:t>Questi modelli ci danno risultati leggermente differenti tra loro e ciò dipende dai metodi utilizzati nella programmazione degli stessi.</a:t>
            </a:r>
          </a:p>
        </p:txBody>
      </p:sp>
    </p:spTree>
    <p:extLst>
      <p:ext uri="{BB962C8B-B14F-4D97-AF65-F5344CB8AC3E}">
        <p14:creationId xmlns:p14="http://schemas.microsoft.com/office/powerpoint/2010/main" val="84927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2F36E8AE-B1DD-7DA3-E14D-C2C7CCD581B2}"/>
              </a:ext>
            </a:extLst>
          </p:cNvPr>
          <p:cNvSpPr>
            <a:spLocks noGrp="1"/>
          </p:cNvSpPr>
          <p:nvPr>
            <p:ph idx="1"/>
          </p:nvPr>
        </p:nvSpPr>
        <p:spPr>
          <a:xfrm>
            <a:off x="0" y="615010"/>
            <a:ext cx="10515600" cy="685462"/>
          </a:xfrm>
        </p:spPr>
        <p:txBody>
          <a:bodyPr>
            <a:normAutofit/>
          </a:bodyPr>
          <a:lstStyle/>
          <a:p>
            <a:r>
              <a:rPr lang="it-IT" sz="2400" dirty="0"/>
              <a:t>Come individuare il numero corretto di Cluster? Metodo del gomito</a:t>
            </a:r>
          </a:p>
        </p:txBody>
      </p:sp>
      <p:pic>
        <p:nvPicPr>
          <p:cNvPr id="5" name="Immagine 4">
            <a:extLst>
              <a:ext uri="{FF2B5EF4-FFF2-40B4-BE49-F238E27FC236}">
                <a16:creationId xmlns:a16="http://schemas.microsoft.com/office/drawing/2014/main" id="{7E29C9EF-31EE-CB6F-4507-19EEBF6A944C}"/>
              </a:ext>
            </a:extLst>
          </p:cNvPr>
          <p:cNvPicPr>
            <a:picLocks noChangeAspect="1"/>
          </p:cNvPicPr>
          <p:nvPr/>
        </p:nvPicPr>
        <p:blipFill>
          <a:blip r:embed="rId2"/>
          <a:stretch>
            <a:fillRect/>
          </a:stretch>
        </p:blipFill>
        <p:spPr>
          <a:xfrm>
            <a:off x="0" y="957741"/>
            <a:ext cx="6096000" cy="4572000"/>
          </a:xfrm>
          <a:prstGeom prst="rect">
            <a:avLst/>
          </a:prstGeom>
        </p:spPr>
      </p:pic>
      <p:pic>
        <p:nvPicPr>
          <p:cNvPr id="6" name="Immagine 5">
            <a:extLst>
              <a:ext uri="{FF2B5EF4-FFF2-40B4-BE49-F238E27FC236}">
                <a16:creationId xmlns:a16="http://schemas.microsoft.com/office/drawing/2014/main" id="{FF25C561-A122-BCCA-30DE-70DC65F615E4}"/>
              </a:ext>
            </a:extLst>
          </p:cNvPr>
          <p:cNvPicPr>
            <a:picLocks noChangeAspect="1"/>
          </p:cNvPicPr>
          <p:nvPr/>
        </p:nvPicPr>
        <p:blipFill>
          <a:blip r:embed="rId3"/>
          <a:stretch>
            <a:fillRect/>
          </a:stretch>
        </p:blipFill>
        <p:spPr>
          <a:xfrm>
            <a:off x="6096000" y="957741"/>
            <a:ext cx="6096000" cy="4572000"/>
          </a:xfrm>
          <a:prstGeom prst="rect">
            <a:avLst/>
          </a:prstGeom>
        </p:spPr>
      </p:pic>
      <p:sp>
        <p:nvSpPr>
          <p:cNvPr id="10" name="CasellaDiTesto 9">
            <a:extLst>
              <a:ext uri="{FF2B5EF4-FFF2-40B4-BE49-F238E27FC236}">
                <a16:creationId xmlns:a16="http://schemas.microsoft.com/office/drawing/2014/main" id="{C9592C7C-C368-640D-43FD-AC480AB72529}"/>
              </a:ext>
            </a:extLst>
          </p:cNvPr>
          <p:cNvSpPr txBox="1"/>
          <p:nvPr/>
        </p:nvSpPr>
        <p:spPr>
          <a:xfrm>
            <a:off x="556503" y="5529741"/>
            <a:ext cx="11078994" cy="1200329"/>
          </a:xfrm>
          <a:prstGeom prst="rect">
            <a:avLst/>
          </a:prstGeom>
          <a:noFill/>
        </p:spPr>
        <p:txBody>
          <a:bodyPr wrap="square">
            <a:spAutoFit/>
          </a:bodyPr>
          <a:lstStyle/>
          <a:p>
            <a:r>
              <a:rPr lang="it-IT" dirty="0"/>
              <a:t>Il modello distorsione-inerzia, è un metodo iterativo che controlla in base al numero di gruppi considerati la dissimilarità all’interno degli stessi.</a:t>
            </a:r>
          </a:p>
          <a:p>
            <a:r>
              <a:rPr lang="it-IT" dirty="0"/>
              <a:t>Questa è inversamente proporzionale al numero di gruppi considerati, di conseguenza l’obiettivo è quello di ridurla il più possibile senza però aumentare di troppo il numero dei cluster selezionati (trade-off)</a:t>
            </a:r>
          </a:p>
        </p:txBody>
      </p:sp>
      <p:sp>
        <p:nvSpPr>
          <p:cNvPr id="11" name="CasellaDiTesto 10">
            <a:extLst>
              <a:ext uri="{FF2B5EF4-FFF2-40B4-BE49-F238E27FC236}">
                <a16:creationId xmlns:a16="http://schemas.microsoft.com/office/drawing/2014/main" id="{B6092DB9-81BA-54CB-F950-E8D1026276DF}"/>
              </a:ext>
            </a:extLst>
          </p:cNvPr>
          <p:cNvSpPr txBox="1"/>
          <p:nvPr/>
        </p:nvSpPr>
        <p:spPr>
          <a:xfrm>
            <a:off x="352925" y="128337"/>
            <a:ext cx="9785685" cy="369332"/>
          </a:xfrm>
          <a:prstGeom prst="rect">
            <a:avLst/>
          </a:prstGeom>
          <a:noFill/>
        </p:spPr>
        <p:txBody>
          <a:bodyPr wrap="square" rtlCol="0">
            <a:spAutoFit/>
          </a:bodyPr>
          <a:lstStyle/>
          <a:p>
            <a:r>
              <a:rPr lang="it-IT" i="1" dirty="0"/>
              <a:t>(2. Modelli di Clustering (raggruppamento): modello gerarchico e modello K-</a:t>
            </a:r>
            <a:r>
              <a:rPr lang="it-IT" i="1" dirty="0" err="1"/>
              <a:t>means</a:t>
            </a:r>
            <a:r>
              <a:rPr lang="it-IT" dirty="0"/>
              <a:t>)</a:t>
            </a:r>
          </a:p>
        </p:txBody>
      </p:sp>
    </p:spTree>
    <p:extLst>
      <p:ext uri="{BB962C8B-B14F-4D97-AF65-F5344CB8AC3E}">
        <p14:creationId xmlns:p14="http://schemas.microsoft.com/office/powerpoint/2010/main" val="448288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DCDDD7-88B2-2ADB-9FA6-2F04DA5E009E}"/>
              </a:ext>
            </a:extLst>
          </p:cNvPr>
          <p:cNvSpPr>
            <a:spLocks noGrp="1"/>
          </p:cNvSpPr>
          <p:nvPr>
            <p:ph type="title"/>
          </p:nvPr>
        </p:nvSpPr>
        <p:spPr>
          <a:xfrm>
            <a:off x="108284" y="894516"/>
            <a:ext cx="10515600" cy="471454"/>
          </a:xfrm>
        </p:spPr>
        <p:txBody>
          <a:bodyPr>
            <a:noAutofit/>
          </a:bodyPr>
          <a:lstStyle/>
          <a:p>
            <a:r>
              <a:rPr lang="it-IT" sz="2800" u="sng" dirty="0"/>
              <a:t>Modello gerarchico</a:t>
            </a:r>
          </a:p>
        </p:txBody>
      </p:sp>
      <p:pic>
        <p:nvPicPr>
          <p:cNvPr id="4" name="Segnaposto contenuto 3">
            <a:extLst>
              <a:ext uri="{FF2B5EF4-FFF2-40B4-BE49-F238E27FC236}">
                <a16:creationId xmlns:a16="http://schemas.microsoft.com/office/drawing/2014/main" id="{377CA7D8-042C-4294-600F-08A26DD2F1E5}"/>
              </a:ext>
            </a:extLst>
          </p:cNvPr>
          <p:cNvPicPr>
            <a:picLocks noGrp="1" noChangeAspect="1"/>
          </p:cNvPicPr>
          <p:nvPr>
            <p:ph idx="1"/>
          </p:nvPr>
        </p:nvPicPr>
        <p:blipFill rotWithShape="1">
          <a:blip r:embed="rId2"/>
          <a:srcRect l="8522" t="9048" r="8182" b="7400"/>
          <a:stretch/>
        </p:blipFill>
        <p:spPr>
          <a:xfrm>
            <a:off x="1568115" y="1653011"/>
            <a:ext cx="9055769" cy="4839863"/>
          </a:xfrm>
          <a:prstGeom prst="rect">
            <a:avLst/>
          </a:prstGeom>
        </p:spPr>
      </p:pic>
      <p:sp>
        <p:nvSpPr>
          <p:cNvPr id="6" name="CasellaDiTesto 5">
            <a:extLst>
              <a:ext uri="{FF2B5EF4-FFF2-40B4-BE49-F238E27FC236}">
                <a16:creationId xmlns:a16="http://schemas.microsoft.com/office/drawing/2014/main" id="{F2516080-516F-C78C-CF7B-FDE08A4B293A}"/>
              </a:ext>
            </a:extLst>
          </p:cNvPr>
          <p:cNvSpPr txBox="1"/>
          <p:nvPr/>
        </p:nvSpPr>
        <p:spPr>
          <a:xfrm>
            <a:off x="312820" y="248185"/>
            <a:ext cx="8157411"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800" b="0" i="1" u="none" strike="noStrike" kern="1200" cap="none" spc="0" normalizeH="0" baseline="0" noProof="0" dirty="0">
                <a:ln>
                  <a:noFill/>
                </a:ln>
                <a:solidFill>
                  <a:prstClr val="white"/>
                </a:solidFill>
                <a:effectLst/>
                <a:uLnTx/>
                <a:uFillTx/>
                <a:latin typeface="Calibri" panose="020F0502020204030204"/>
                <a:ea typeface="+mn-ea"/>
                <a:cs typeface="+mn-cs"/>
              </a:rPr>
              <a:t>(2. Modelli di Clustering (raggruppamento): modello gerarchico e modello K-</a:t>
            </a:r>
            <a:r>
              <a:rPr kumimoji="0" lang="it-IT" sz="1800" b="0" i="1" u="none" strike="noStrike" kern="1200" cap="none" spc="0" normalizeH="0" baseline="0" noProof="0" dirty="0" err="1">
                <a:ln>
                  <a:noFill/>
                </a:ln>
                <a:solidFill>
                  <a:prstClr val="white"/>
                </a:solidFill>
                <a:effectLst/>
                <a:uLnTx/>
                <a:uFillTx/>
                <a:latin typeface="Calibri" panose="020F0502020204030204"/>
                <a:ea typeface="+mn-ea"/>
                <a:cs typeface="+mn-cs"/>
              </a:rPr>
              <a:t>means</a:t>
            </a:r>
            <a: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t>)</a:t>
            </a:r>
          </a:p>
        </p:txBody>
      </p:sp>
    </p:spTree>
    <p:extLst>
      <p:ext uri="{BB962C8B-B14F-4D97-AF65-F5344CB8AC3E}">
        <p14:creationId xmlns:p14="http://schemas.microsoft.com/office/powerpoint/2010/main" val="579956386"/>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1500</Words>
  <Application>Microsoft Office PowerPoint</Application>
  <PresentationFormat>Widescreen</PresentationFormat>
  <Paragraphs>107</Paragraphs>
  <Slides>27</Slides>
  <Notes>0</Notes>
  <HiddenSlides>0</HiddenSlides>
  <MMClips>1</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27</vt:i4>
      </vt:variant>
    </vt:vector>
  </HeadingPairs>
  <TitlesOfParts>
    <vt:vector size="31" baseType="lpstr">
      <vt:lpstr>Arial</vt:lpstr>
      <vt:lpstr>Calibri</vt:lpstr>
      <vt:lpstr>Calibri Light</vt:lpstr>
      <vt:lpstr>Tema di Office</vt:lpstr>
      <vt:lpstr>  Disuguaglianze nella crescita </vt:lpstr>
      <vt:lpstr>Indice</vt:lpstr>
      <vt:lpstr>1. Prefazione: raccolta dati e obiettivo di ricerca</vt:lpstr>
      <vt:lpstr>(1. Prefazione: raccolta dati e obiettivo di ricerca)</vt:lpstr>
      <vt:lpstr>(1. Prefazione: raccolta dati e obiettivo di ricerca)</vt:lpstr>
      <vt:lpstr>(1. Prefazione: raccolta dati e obiettivo di ricerca)</vt:lpstr>
      <vt:lpstr>2. Modelli di Clustering (raggruppamento):  modello gerarchico e modello K-means</vt:lpstr>
      <vt:lpstr>Presentazione standard di PowerPoint</vt:lpstr>
      <vt:lpstr>Modello gerarchico</vt:lpstr>
      <vt:lpstr>Modello K-means (non gerarchico)</vt:lpstr>
      <vt:lpstr>Presentazione standard di PowerPoint</vt:lpstr>
      <vt:lpstr>Presentazione standard di PowerPoint</vt:lpstr>
      <vt:lpstr>(2. Modelli di Clustering (raggruppamento): modello gerarchico e modello K-means) </vt:lpstr>
      <vt:lpstr>3. Anomalie modello Outlier</vt:lpstr>
      <vt:lpstr>(3. Anomalie modello Outlier)</vt:lpstr>
      <vt:lpstr>(3. Anomalie modello Outlier)</vt:lpstr>
      <vt:lpstr>(3. Anomalie modello Outlier)</vt:lpstr>
      <vt:lpstr>(3. Anomalie modello Outlier)</vt:lpstr>
      <vt:lpstr>4. Evoluzione del GDP per capita dei Paesi nel corso del tempo </vt:lpstr>
      <vt:lpstr>Gruppi nella situazione iniziale (1991) vs Gruppi per livelli di reddito al 2022</vt:lpstr>
      <vt:lpstr>5. Studio serie storiche: USA, Australia, Messico</vt:lpstr>
      <vt:lpstr>Serie storica USA</vt:lpstr>
      <vt:lpstr>(5. Studio serie storiche: USA, Australia, Messico) </vt:lpstr>
      <vt:lpstr>Serie storica Messico:</vt:lpstr>
      <vt:lpstr>(5. Studio serie storiche: USA, Australia, Messico) </vt:lpstr>
      <vt:lpstr>Serie storica Australia:</vt:lpstr>
      <vt:lpstr>(5. Studio serie storiche: USA, Australia, Messico)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 quali sono i gruppi di paesi che crescono similmente? Disuguaglianze nella crescita </dc:title>
  <dc:creator>mriccardo.mr@outlook.it</dc:creator>
  <cp:lastModifiedBy>mriccardo.mr@outlook.it</cp:lastModifiedBy>
  <cp:revision>11</cp:revision>
  <dcterms:created xsi:type="dcterms:W3CDTF">2022-11-28T11:41:23Z</dcterms:created>
  <dcterms:modified xsi:type="dcterms:W3CDTF">2022-12-02T16:08:30Z</dcterms:modified>
</cp:coreProperties>
</file>

<file path=docProps/thumbnail.jpeg>
</file>